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57" r:id="rId2"/>
    <p:sldId id="267" r:id="rId3"/>
    <p:sldId id="268" r:id="rId4"/>
    <p:sldId id="269" r:id="rId5"/>
    <p:sldId id="259" r:id="rId6"/>
    <p:sldId id="270" r:id="rId7"/>
    <p:sldId id="263" r:id="rId8"/>
    <p:sldId id="264" r:id="rId9"/>
    <p:sldId id="260" r:id="rId10"/>
    <p:sldId id="274" r:id="rId11"/>
    <p:sldId id="261" r:id="rId12"/>
    <p:sldId id="262" r:id="rId13"/>
    <p:sldId id="271" r:id="rId14"/>
    <p:sldId id="277" r:id="rId15"/>
    <p:sldId id="272" r:id="rId16"/>
    <p:sldId id="273" r:id="rId17"/>
    <p:sldId id="278" r:id="rId18"/>
    <p:sldId id="265" r:id="rId19"/>
    <p:sldId id="266" r:id="rId20"/>
    <p:sldId id="279" r:id="rId21"/>
    <p:sldId id="281" r:id="rId22"/>
    <p:sldId id="280" r:id="rId23"/>
    <p:sldId id="283" r:id="rId24"/>
    <p:sldId id="258" r:id="rId25"/>
    <p:sldId id="284" r:id="rId26"/>
    <p:sldId id="285" r:id="rId27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AA571840-0AF1-4406-B8AA-4B54A823CB51}">
          <p14:sldIdLst>
            <p14:sldId id="257"/>
          </p14:sldIdLst>
        </p14:section>
        <p14:section name="LIM introduction" id="{40BE9C69-92EB-481A-9F4D-F13A90D8DFFA}">
          <p14:sldIdLst>
            <p14:sldId id="267"/>
            <p14:sldId id="268"/>
            <p14:sldId id="269"/>
          </p14:sldIdLst>
        </p14:section>
        <p14:section name="Model construction" id="{AD26FD88-0C35-42B1-8EAF-16913B0ACFB8}">
          <p14:sldIdLst>
            <p14:sldId id="259"/>
            <p14:sldId id="270"/>
            <p14:sldId id="263"/>
            <p14:sldId id="264"/>
          </p14:sldIdLst>
        </p14:section>
        <p14:section name="未命名的章節" id="{934C4768-57E1-4A77-887D-804A3400449F}">
          <p14:sldIdLst/>
        </p14:section>
        <p14:section name="Result 1: GC1_SSA" id="{746ED7F2-D454-4642-A2DB-0B44A0B1012F}">
          <p14:sldIdLst>
            <p14:sldId id="260"/>
            <p14:sldId id="274"/>
            <p14:sldId id="261"/>
            <p14:sldId id="262"/>
          </p14:sldIdLst>
        </p14:section>
        <p14:section name="Result 1: GS1_SSA" id="{6CB150A1-62BF-4E36-AAD0-14B7C4705AF3}">
          <p14:sldIdLst>
            <p14:sldId id="271"/>
            <p14:sldId id="277"/>
            <p14:sldId id="272"/>
            <p14:sldId id="273"/>
            <p14:sldId id="278"/>
          </p14:sldIdLst>
        </p14:section>
        <p14:section name="Result 2: LA" id="{53179E17-F565-4EEA-83D6-B63C7E23B2D7}">
          <p14:sldIdLst>
            <p14:sldId id="265"/>
          </p14:sldIdLst>
        </p14:section>
        <p14:section name="LA:GC1" id="{DF8F4EB8-DABA-417E-97A4-28593E26D728}">
          <p14:sldIdLst>
            <p14:sldId id="266"/>
            <p14:sldId id="279"/>
          </p14:sldIdLst>
        </p14:section>
        <p14:section name="LA: GS1" id="{3F74F3C6-3F28-46DC-9181-B98886CE85F3}">
          <p14:sldIdLst>
            <p14:sldId id="281"/>
            <p14:sldId id="280"/>
            <p14:sldId id="283"/>
          </p14:sldIdLst>
        </p14:section>
        <p14:section name="meeting record" id="{CCEEE89E-7D33-4EF9-A85C-AB8FD0B2FB35}">
          <p14:sldIdLst>
            <p14:sldId id="258"/>
            <p14:sldId id="284"/>
            <p14:sldId id="28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8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14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FC6959-73F6-44DE-A09A-37F5DFBA2EB1}" type="datetimeFigureOut">
              <a:rPr lang="zh-TW" altLang="en-US" smtClean="0"/>
              <a:t>2022/3/22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236211-1718-4FEA-B3D6-23F8CAE6AC7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986576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56E8E3-535A-4C69-BCFD-E37210E7C60A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511247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56E8E3-535A-4C69-BCFD-E37210E7C60A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62674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56E8E3-535A-4C69-BCFD-E37210E7C60A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666629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56E8E3-535A-4C69-BCFD-E37210E7C60A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661688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56E8E3-535A-4C69-BCFD-E37210E7C60A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605807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56E8E3-535A-4C69-BCFD-E37210E7C60A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727434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56E8E3-535A-4C69-BCFD-E37210E7C60A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829086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56E8E3-535A-4C69-BCFD-E37210E7C60A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57200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155F1-0703-4029-ADED-BD7AD5F6394B}" type="datetimeFigureOut">
              <a:rPr lang="zh-TW" altLang="en-US" smtClean="0"/>
              <a:t>2022/3/22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FDC58-6D0D-4B1F-AE77-CDA17053F6C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821232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155F1-0703-4029-ADED-BD7AD5F6394B}" type="datetimeFigureOut">
              <a:rPr lang="zh-TW" altLang="en-US" smtClean="0"/>
              <a:t>2022/3/22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FDC58-6D0D-4B1F-AE77-CDA17053F6C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265477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155F1-0703-4029-ADED-BD7AD5F6394B}" type="datetimeFigureOut">
              <a:rPr lang="zh-TW" altLang="en-US" smtClean="0"/>
              <a:t>2022/3/22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FDC58-6D0D-4B1F-AE77-CDA17053F6C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447833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155F1-0703-4029-ADED-BD7AD5F6394B}" type="datetimeFigureOut">
              <a:rPr lang="zh-TW" altLang="en-US" smtClean="0"/>
              <a:t>2022/3/22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FDC58-6D0D-4B1F-AE77-CDA17053F6C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085282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155F1-0703-4029-ADED-BD7AD5F6394B}" type="datetimeFigureOut">
              <a:rPr lang="zh-TW" altLang="en-US" smtClean="0"/>
              <a:t>2022/3/22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FDC58-6D0D-4B1F-AE77-CDA17053F6C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65115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155F1-0703-4029-ADED-BD7AD5F6394B}" type="datetimeFigureOut">
              <a:rPr lang="zh-TW" altLang="en-US" smtClean="0"/>
              <a:t>2022/3/22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FDC58-6D0D-4B1F-AE77-CDA17053F6C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663960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155F1-0703-4029-ADED-BD7AD5F6394B}" type="datetimeFigureOut">
              <a:rPr lang="zh-TW" altLang="en-US" smtClean="0"/>
              <a:t>2022/3/22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FDC58-6D0D-4B1F-AE77-CDA17053F6C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749721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155F1-0703-4029-ADED-BD7AD5F6394B}" type="datetimeFigureOut">
              <a:rPr lang="zh-TW" altLang="en-US" smtClean="0"/>
              <a:t>2022/3/22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FDC58-6D0D-4B1F-AE77-CDA17053F6C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577111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155F1-0703-4029-ADED-BD7AD5F6394B}" type="datetimeFigureOut">
              <a:rPr lang="zh-TW" altLang="en-US" smtClean="0"/>
              <a:t>2022/3/22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FDC58-6D0D-4B1F-AE77-CDA17053F6C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51007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155F1-0703-4029-ADED-BD7AD5F6394B}" type="datetimeFigureOut">
              <a:rPr lang="zh-TW" altLang="en-US" smtClean="0"/>
              <a:t>2022/3/22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FDC58-6D0D-4B1F-AE77-CDA17053F6C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506638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155F1-0703-4029-ADED-BD7AD5F6394B}" type="datetimeFigureOut">
              <a:rPr lang="zh-TW" altLang="en-US" smtClean="0"/>
              <a:t>2022/3/22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FDC58-6D0D-4B1F-AE77-CDA17053F6C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265177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E155F1-0703-4029-ADED-BD7AD5F6394B}" type="datetimeFigureOut">
              <a:rPr lang="zh-TW" altLang="en-US" smtClean="0"/>
              <a:t>2022/3/22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BFDC58-6D0D-4B1F-AE77-CDA17053F6C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600596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2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7" Type="http://schemas.openxmlformats.org/officeDocument/2006/relationships/image" Target="../media/image6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40.png"/><Relationship Id="rId4" Type="http://schemas.openxmlformats.org/officeDocument/2006/relationships/image" Target="../media/image30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70.png"/><Relationship Id="rId7" Type="http://schemas.openxmlformats.org/officeDocument/2006/relationships/image" Target="../media/image1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0.png"/><Relationship Id="rId5" Type="http://schemas.openxmlformats.org/officeDocument/2006/relationships/image" Target="../media/image90.png"/><Relationship Id="rId4" Type="http://schemas.openxmlformats.org/officeDocument/2006/relationships/image" Target="../media/image8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31.pn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smtClean="0"/>
              <a:t>GPSC_LIM food web</a:t>
            </a:r>
            <a:endParaRPr lang="zh-TW" altLang="en-US" dirty="0"/>
          </a:p>
        </p:txBody>
      </p:sp>
      <p:sp>
        <p:nvSpPr>
          <p:cNvPr id="4" name="副標題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dirty="0" smtClean="0"/>
              <a:t>Part 2: Model construction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26881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/>
          <p:cNvPicPr>
            <a:picLocks noChangeAspect="1"/>
          </p:cNvPicPr>
          <p:nvPr/>
        </p:nvPicPr>
        <p:blipFill rotWithShape="1">
          <a:blip r:embed="rId3"/>
          <a:srcRect l="833" t="19630" r="68959" b="14568"/>
          <a:stretch/>
        </p:blipFill>
        <p:spPr>
          <a:xfrm>
            <a:off x="6667500" y="0"/>
            <a:ext cx="5524500" cy="6769100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201880" y="265889"/>
            <a:ext cx="18797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 smtClean="0"/>
              <a:t>SSA</a:t>
            </a:r>
            <a:r>
              <a:rPr lang="zh-TW" altLang="en-US" sz="2800" dirty="0" smtClean="0"/>
              <a:t> </a:t>
            </a:r>
            <a:r>
              <a:rPr lang="en-US" altLang="zh-TW" sz="2800" dirty="0" smtClean="0"/>
              <a:t>Result: </a:t>
            </a:r>
            <a:endParaRPr lang="zh-TW" altLang="en-US" sz="2800" dirty="0"/>
          </a:p>
        </p:txBody>
      </p:sp>
      <p:sp>
        <p:nvSpPr>
          <p:cNvPr id="7" name="矩形 6"/>
          <p:cNvSpPr/>
          <p:nvPr/>
        </p:nvSpPr>
        <p:spPr>
          <a:xfrm>
            <a:off x="10761044" y="1999083"/>
            <a:ext cx="1430956" cy="3657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10761044" y="4384091"/>
            <a:ext cx="1430956" cy="3657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/>
          <p:cNvSpPr txBox="1"/>
          <p:nvPr/>
        </p:nvSpPr>
        <p:spPr>
          <a:xfrm>
            <a:off x="201880" y="5857698"/>
            <a:ext cx="22107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→ </a:t>
            </a:r>
            <a:r>
              <a:rPr lang="en-US" altLang="zh-TW" dirty="0" smtClean="0"/>
              <a:t>keep: </a:t>
            </a:r>
          </a:p>
          <a:p>
            <a:r>
              <a:rPr lang="en-US" altLang="zh-TW" dirty="0"/>
              <a:t>BAC:	30% of TOU</a:t>
            </a:r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437776" y="1339695"/>
            <a:ext cx="5980952" cy="4431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13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/>
          <p:cNvPicPr>
            <a:picLocks noChangeAspect="1"/>
          </p:cNvPicPr>
          <p:nvPr/>
        </p:nvPicPr>
        <p:blipFill rotWithShape="1">
          <a:blip r:embed="rId3"/>
          <a:srcRect l="922" t="19693" r="68121" b="13924"/>
          <a:stretch/>
        </p:blipFill>
        <p:spPr>
          <a:xfrm>
            <a:off x="6537682" y="29182"/>
            <a:ext cx="5661499" cy="6828818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201880" y="265889"/>
            <a:ext cx="18797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 smtClean="0"/>
              <a:t>SSA</a:t>
            </a:r>
            <a:r>
              <a:rPr lang="zh-TW" altLang="en-US" sz="2800" dirty="0" smtClean="0"/>
              <a:t> </a:t>
            </a:r>
            <a:r>
              <a:rPr lang="en-US" altLang="zh-TW" sz="2800" dirty="0" smtClean="0"/>
              <a:t>Result: </a:t>
            </a:r>
            <a:endParaRPr lang="zh-TW" altLang="en-US" sz="2800" dirty="0"/>
          </a:p>
        </p:txBody>
      </p:sp>
      <p:sp>
        <p:nvSpPr>
          <p:cNvPr id="6" name="矩形 5"/>
          <p:cNvSpPr/>
          <p:nvPr/>
        </p:nvSpPr>
        <p:spPr>
          <a:xfrm>
            <a:off x="10761044" y="4398077"/>
            <a:ext cx="1430956" cy="3657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10761044" y="1557689"/>
            <a:ext cx="1430956" cy="3657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10768225" y="2012349"/>
            <a:ext cx="1430956" cy="3657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250" y="1740569"/>
            <a:ext cx="5815873" cy="4355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606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圖片 12"/>
          <p:cNvPicPr>
            <a:picLocks noChangeAspect="1"/>
          </p:cNvPicPr>
          <p:nvPr/>
        </p:nvPicPr>
        <p:blipFill rotWithShape="1">
          <a:blip r:embed="rId3"/>
          <a:srcRect l="815" t="20071" r="68653" b="14869"/>
          <a:stretch/>
        </p:blipFill>
        <p:spPr>
          <a:xfrm>
            <a:off x="6608322" y="0"/>
            <a:ext cx="5583678" cy="6692630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201880" y="265889"/>
            <a:ext cx="18797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 smtClean="0"/>
              <a:t>SSA</a:t>
            </a:r>
            <a:r>
              <a:rPr lang="zh-TW" altLang="en-US" sz="2800" dirty="0" smtClean="0"/>
              <a:t> </a:t>
            </a:r>
            <a:r>
              <a:rPr lang="en-US" altLang="zh-TW" sz="2800" dirty="0" smtClean="0"/>
              <a:t>Result: </a:t>
            </a:r>
            <a:endParaRPr lang="zh-TW" altLang="en-US" sz="2800" dirty="0"/>
          </a:p>
        </p:txBody>
      </p:sp>
      <p:sp>
        <p:nvSpPr>
          <p:cNvPr id="6" name="矩形 5"/>
          <p:cNvSpPr/>
          <p:nvPr/>
        </p:nvSpPr>
        <p:spPr>
          <a:xfrm>
            <a:off x="10761044" y="4465641"/>
            <a:ext cx="1430956" cy="3657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10768225" y="2033177"/>
            <a:ext cx="1430956" cy="3657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292243" y="6483855"/>
            <a:ext cx="40300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zh-TW" dirty="0"/>
              <a:t>Tlim = </a:t>
            </a:r>
            <a:r>
              <a:rPr lang="de-DE" altLang="zh-TW" dirty="0" smtClean="0"/>
              <a:t>Q10* exp</a:t>
            </a:r>
            <a:r>
              <a:rPr lang="de-DE" altLang="zh-TW" dirty="0"/>
              <a:t>((T-20)/10</a:t>
            </a:r>
            <a:r>
              <a:rPr lang="de-DE" altLang="zh-TW" dirty="0" smtClean="0"/>
              <a:t>), </a:t>
            </a:r>
            <a:r>
              <a:rPr lang="de-DE" altLang="zh-TW" dirty="0"/>
              <a:t>with Q10 = </a:t>
            </a:r>
            <a:r>
              <a:rPr lang="de-DE" altLang="zh-TW" dirty="0" smtClean="0"/>
              <a:t>2</a:t>
            </a:r>
            <a:endParaRPr lang="zh-TW" altLang="en-US" dirty="0"/>
          </a:p>
        </p:txBody>
      </p:sp>
      <p:graphicFrame>
        <p:nvGraphicFramePr>
          <p:cNvPr id="12" name="表格 11"/>
          <p:cNvGraphicFramePr>
            <a:graphicFrameLocks noGrp="1"/>
          </p:cNvGraphicFramePr>
          <p:nvPr>
            <p:extLst/>
          </p:nvPr>
        </p:nvGraphicFramePr>
        <p:xfrm>
          <a:off x="292243" y="5005137"/>
          <a:ext cx="4000625" cy="138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3419">
                  <a:extLst>
                    <a:ext uri="{9D8B030D-6E8A-4147-A177-3AD203B41FA5}">
                      <a16:colId xmlns:a16="http://schemas.microsoft.com/office/drawing/2014/main" val="2735419955"/>
                    </a:ext>
                  </a:extLst>
                </a:gridCol>
                <a:gridCol w="1886552">
                  <a:extLst>
                    <a:ext uri="{9D8B030D-6E8A-4147-A177-3AD203B41FA5}">
                      <a16:colId xmlns:a16="http://schemas.microsoft.com/office/drawing/2014/main" val="2193325481"/>
                    </a:ext>
                  </a:extLst>
                </a:gridCol>
                <a:gridCol w="1010654">
                  <a:extLst>
                    <a:ext uri="{9D8B030D-6E8A-4147-A177-3AD203B41FA5}">
                      <a16:colId xmlns:a16="http://schemas.microsoft.com/office/drawing/2014/main" val="316496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Station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Bottom</a:t>
                      </a:r>
                      <a:r>
                        <a:rPr lang="en-US" altLang="zh-TW" baseline="0" dirty="0" smtClean="0"/>
                        <a:t> water temperature(</a:t>
                      </a:r>
                      <a:r>
                        <a:rPr lang="en-US" altLang="zh-TW" sz="1800" b="0" i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°C</a:t>
                      </a:r>
                      <a:r>
                        <a:rPr lang="en-US" altLang="zh-TW" baseline="0" dirty="0" smtClean="0"/>
                        <a:t>)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err="1" smtClean="0"/>
                        <a:t>Tlim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76799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GC1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13.54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1.05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180950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GS1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13.90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1.09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41859602"/>
                  </a:ext>
                </a:extLst>
              </a:tr>
            </a:tbl>
          </a:graphicData>
        </a:graphic>
      </p:graphicFrame>
      <p:pic>
        <p:nvPicPr>
          <p:cNvPr id="11" name="圖片 10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7208" r="7007" b="3008"/>
          <a:stretch/>
        </p:blipFill>
        <p:spPr>
          <a:xfrm>
            <a:off x="816407" y="602246"/>
            <a:ext cx="5716912" cy="4589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434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圖片 15"/>
          <p:cNvPicPr>
            <a:picLocks noChangeAspect="1"/>
          </p:cNvPicPr>
          <p:nvPr/>
        </p:nvPicPr>
        <p:blipFill rotWithShape="1">
          <a:blip r:embed="rId3"/>
          <a:srcRect l="1250" t="20000" r="72361" b="14815"/>
          <a:stretch/>
        </p:blipFill>
        <p:spPr>
          <a:xfrm>
            <a:off x="7366000" y="0"/>
            <a:ext cx="4826000" cy="6705600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201880" y="265889"/>
            <a:ext cx="18797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 smtClean="0"/>
              <a:t>SSA</a:t>
            </a:r>
            <a:r>
              <a:rPr lang="zh-TW" altLang="en-US" sz="2800" dirty="0" smtClean="0"/>
              <a:t> </a:t>
            </a:r>
            <a:r>
              <a:rPr lang="en-US" altLang="zh-TW" sz="2800" dirty="0" smtClean="0"/>
              <a:t>Result: </a:t>
            </a:r>
            <a:endParaRPr lang="zh-TW" altLang="en-US" sz="2800" dirty="0"/>
          </a:p>
        </p:txBody>
      </p:sp>
      <p:sp>
        <p:nvSpPr>
          <p:cNvPr id="6" name="矩形 5"/>
          <p:cNvSpPr/>
          <p:nvPr/>
        </p:nvSpPr>
        <p:spPr>
          <a:xfrm>
            <a:off x="10698900" y="3985979"/>
            <a:ext cx="1430956" cy="3657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10761044" y="2418183"/>
            <a:ext cx="1430956" cy="3657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10761044" y="5604538"/>
            <a:ext cx="1430956" cy="3657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201880" y="789109"/>
            <a:ext cx="10850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</a:rPr>
              <a:t>LSEI error</a:t>
            </a:r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24224" y="789109"/>
            <a:ext cx="5980952" cy="4241270"/>
          </a:xfrm>
          <a:prstGeom prst="rect">
            <a:avLst/>
          </a:prstGeom>
        </p:spPr>
      </p:pic>
      <p:sp>
        <p:nvSpPr>
          <p:cNvPr id="14" name="文字方塊 13"/>
          <p:cNvSpPr txBox="1"/>
          <p:nvPr/>
        </p:nvSpPr>
        <p:spPr>
          <a:xfrm>
            <a:off x="201880" y="4765783"/>
            <a:ext cx="69863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BAC:	</a:t>
            </a:r>
            <a:r>
              <a:rPr lang="en-US" altLang="zh-TW" dirty="0" smtClean="0"/>
              <a:t>30</a:t>
            </a:r>
            <a:r>
              <a:rPr lang="en-US" altLang="zh-TW" dirty="0"/>
              <a:t>% of TOU</a:t>
            </a:r>
          </a:p>
          <a:p>
            <a:r>
              <a:rPr lang="en-US" altLang="zh-TW" dirty="0" smtClean="0"/>
              <a:t>MEI</a:t>
            </a:r>
            <a:r>
              <a:rPr lang="en-US" altLang="zh-TW" dirty="0"/>
              <a:t>: 	7.4*10^-3*MEISS^-0.24</a:t>
            </a:r>
          </a:p>
          <a:p>
            <a:r>
              <a:rPr lang="en-US" altLang="zh-TW" dirty="0" smtClean="0"/>
              <a:t>MAC</a:t>
            </a:r>
            <a:r>
              <a:rPr lang="en-US" altLang="zh-TW" dirty="0"/>
              <a:t>: 	7.4*10^-3*MACSS^-</a:t>
            </a:r>
            <a:r>
              <a:rPr lang="en-US" altLang="zh-TW" dirty="0" smtClean="0"/>
              <a:t>0.24</a:t>
            </a:r>
          </a:p>
          <a:p>
            <a:r>
              <a:rPr lang="zh-TW" altLang="en-US" dirty="0"/>
              <a:t>→ </a:t>
            </a:r>
            <a:r>
              <a:rPr lang="en-US" altLang="zh-TW" dirty="0"/>
              <a:t>set less limits</a:t>
            </a:r>
            <a:endParaRPr lang="zh-TW" altLang="en-US" dirty="0"/>
          </a:p>
        </p:txBody>
      </p:sp>
      <p:sp>
        <p:nvSpPr>
          <p:cNvPr id="15" name="文字方塊 14"/>
          <p:cNvSpPr txBox="1"/>
          <p:nvPr/>
        </p:nvSpPr>
        <p:spPr>
          <a:xfrm>
            <a:off x="201880" y="5857698"/>
            <a:ext cx="538198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→ </a:t>
            </a:r>
            <a:r>
              <a:rPr lang="en-US" altLang="zh-TW" dirty="0" smtClean="0"/>
              <a:t>keep: </a:t>
            </a:r>
          </a:p>
          <a:p>
            <a:r>
              <a:rPr lang="en-US" altLang="zh-TW" dirty="0" smtClean="0"/>
              <a:t>MEI: 	7.4*10^-3*MEISS^-0.24</a:t>
            </a:r>
          </a:p>
          <a:p>
            <a:r>
              <a:rPr lang="en-US" altLang="zh-TW" dirty="0" smtClean="0"/>
              <a:t>MAC</a:t>
            </a:r>
            <a:r>
              <a:rPr lang="en-US" altLang="zh-TW" dirty="0"/>
              <a:t>: 	7.4*10^-3*MACSS^-</a:t>
            </a:r>
            <a:r>
              <a:rPr lang="en-US" altLang="zh-TW" dirty="0" smtClean="0"/>
              <a:t>0.24</a:t>
            </a:r>
            <a:r>
              <a:rPr lang="zh-TW" altLang="en-US" dirty="0" smtClean="0"/>
              <a:t> →</a:t>
            </a:r>
            <a:r>
              <a:rPr lang="en-US" altLang="zh-TW" dirty="0" smtClean="0"/>
              <a:t>problem unsolved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35230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/>
          <p:cNvPicPr>
            <a:picLocks noChangeAspect="1"/>
          </p:cNvPicPr>
          <p:nvPr/>
        </p:nvPicPr>
        <p:blipFill rotWithShape="1">
          <a:blip r:embed="rId3"/>
          <a:srcRect l="833" t="19630" r="70139" b="14568"/>
          <a:stretch/>
        </p:blipFill>
        <p:spPr>
          <a:xfrm>
            <a:off x="6883400" y="88900"/>
            <a:ext cx="5308600" cy="6769100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201880" y="265889"/>
            <a:ext cx="18797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 smtClean="0"/>
              <a:t>SSA</a:t>
            </a:r>
            <a:r>
              <a:rPr lang="zh-TW" altLang="en-US" sz="2800" dirty="0" smtClean="0"/>
              <a:t> </a:t>
            </a:r>
            <a:r>
              <a:rPr lang="en-US" altLang="zh-TW" sz="2800" dirty="0" smtClean="0"/>
              <a:t>Result: </a:t>
            </a:r>
            <a:endParaRPr lang="zh-TW" altLang="en-US" sz="2800" dirty="0"/>
          </a:p>
        </p:txBody>
      </p:sp>
      <p:sp>
        <p:nvSpPr>
          <p:cNvPr id="6" name="矩形 5"/>
          <p:cNvSpPr/>
          <p:nvPr/>
        </p:nvSpPr>
        <p:spPr>
          <a:xfrm>
            <a:off x="10761044" y="3290570"/>
            <a:ext cx="1430956" cy="3657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10761044" y="2418183"/>
            <a:ext cx="1430956" cy="3657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10761044" y="4448838"/>
            <a:ext cx="1430956" cy="3657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字方塊 14"/>
          <p:cNvSpPr txBox="1"/>
          <p:nvPr/>
        </p:nvSpPr>
        <p:spPr>
          <a:xfrm>
            <a:off x="201880" y="5857698"/>
            <a:ext cx="22107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→ </a:t>
            </a:r>
            <a:r>
              <a:rPr lang="en-US" altLang="zh-TW" dirty="0" smtClean="0"/>
              <a:t>keep: </a:t>
            </a:r>
          </a:p>
          <a:p>
            <a:r>
              <a:rPr lang="en-US" altLang="zh-TW" dirty="0" smtClean="0"/>
              <a:t>BAC</a:t>
            </a:r>
            <a:r>
              <a:rPr lang="en-US" altLang="zh-TW" dirty="0"/>
              <a:t>:	30% of TOU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183776" y="1202768"/>
            <a:ext cx="5980952" cy="4241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994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3"/>
          <a:srcRect l="833" t="19506" r="69653" b="13951"/>
          <a:stretch/>
        </p:blipFill>
        <p:spPr>
          <a:xfrm>
            <a:off x="6801681" y="0"/>
            <a:ext cx="5397500" cy="6845300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201880" y="265889"/>
            <a:ext cx="18797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 smtClean="0"/>
              <a:t>SSA</a:t>
            </a:r>
            <a:r>
              <a:rPr lang="zh-TW" altLang="en-US" sz="2800" dirty="0" smtClean="0"/>
              <a:t> </a:t>
            </a:r>
            <a:r>
              <a:rPr lang="en-US" altLang="zh-TW" sz="2800" dirty="0" smtClean="0"/>
              <a:t>Result: </a:t>
            </a:r>
            <a:endParaRPr lang="zh-TW" altLang="en-US" sz="2800" dirty="0"/>
          </a:p>
        </p:txBody>
      </p:sp>
      <p:sp>
        <p:nvSpPr>
          <p:cNvPr id="6" name="矩形 5"/>
          <p:cNvSpPr/>
          <p:nvPr/>
        </p:nvSpPr>
        <p:spPr>
          <a:xfrm>
            <a:off x="10761044" y="4398077"/>
            <a:ext cx="1430956" cy="3657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10768225" y="2415540"/>
            <a:ext cx="1430956" cy="3657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625066"/>
            <a:ext cx="5980952" cy="4368254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10713708" y="3223928"/>
            <a:ext cx="1430956" cy="3657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26102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/>
          <a:srcRect l="695" t="19753" r="69652" b="14321"/>
          <a:stretch/>
        </p:blipFill>
        <p:spPr>
          <a:xfrm>
            <a:off x="6776281" y="14037"/>
            <a:ext cx="5422900" cy="6781800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201880" y="265889"/>
            <a:ext cx="18797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 smtClean="0"/>
              <a:t>SSA</a:t>
            </a:r>
            <a:r>
              <a:rPr lang="zh-TW" altLang="en-US" sz="2800" dirty="0" smtClean="0"/>
              <a:t> </a:t>
            </a:r>
            <a:r>
              <a:rPr lang="en-US" altLang="zh-TW" sz="2800" dirty="0" smtClean="0"/>
              <a:t>Result: </a:t>
            </a:r>
            <a:endParaRPr lang="zh-TW" altLang="en-US" sz="2800" dirty="0"/>
          </a:p>
        </p:txBody>
      </p:sp>
      <p:sp>
        <p:nvSpPr>
          <p:cNvPr id="6" name="矩形 5"/>
          <p:cNvSpPr/>
          <p:nvPr/>
        </p:nvSpPr>
        <p:spPr>
          <a:xfrm>
            <a:off x="10761044" y="4465641"/>
            <a:ext cx="1430956" cy="3657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10768225" y="2437705"/>
            <a:ext cx="1430956" cy="3657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292243" y="6483855"/>
            <a:ext cx="40300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zh-TW" dirty="0"/>
              <a:t>Tlim = </a:t>
            </a:r>
            <a:r>
              <a:rPr lang="de-DE" altLang="zh-TW" dirty="0" smtClean="0"/>
              <a:t>Q10* exp</a:t>
            </a:r>
            <a:r>
              <a:rPr lang="de-DE" altLang="zh-TW" dirty="0"/>
              <a:t>((T-20)/10</a:t>
            </a:r>
            <a:r>
              <a:rPr lang="de-DE" altLang="zh-TW" dirty="0" smtClean="0"/>
              <a:t>), </a:t>
            </a:r>
            <a:r>
              <a:rPr lang="de-DE" altLang="zh-TW" dirty="0"/>
              <a:t>with Q10 = </a:t>
            </a:r>
            <a:r>
              <a:rPr lang="de-DE" altLang="zh-TW" dirty="0" smtClean="0"/>
              <a:t>2</a:t>
            </a:r>
            <a:endParaRPr lang="zh-TW" altLang="en-US" dirty="0"/>
          </a:p>
        </p:txBody>
      </p:sp>
      <p:graphicFrame>
        <p:nvGraphicFramePr>
          <p:cNvPr id="12" name="表格 11"/>
          <p:cNvGraphicFramePr>
            <a:graphicFrameLocks noGrp="1"/>
          </p:cNvGraphicFramePr>
          <p:nvPr>
            <p:extLst/>
          </p:nvPr>
        </p:nvGraphicFramePr>
        <p:xfrm>
          <a:off x="292243" y="5005137"/>
          <a:ext cx="4000625" cy="138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3419">
                  <a:extLst>
                    <a:ext uri="{9D8B030D-6E8A-4147-A177-3AD203B41FA5}">
                      <a16:colId xmlns:a16="http://schemas.microsoft.com/office/drawing/2014/main" val="2735419955"/>
                    </a:ext>
                  </a:extLst>
                </a:gridCol>
                <a:gridCol w="1886552">
                  <a:extLst>
                    <a:ext uri="{9D8B030D-6E8A-4147-A177-3AD203B41FA5}">
                      <a16:colId xmlns:a16="http://schemas.microsoft.com/office/drawing/2014/main" val="2193325481"/>
                    </a:ext>
                  </a:extLst>
                </a:gridCol>
                <a:gridCol w="1010654">
                  <a:extLst>
                    <a:ext uri="{9D8B030D-6E8A-4147-A177-3AD203B41FA5}">
                      <a16:colId xmlns:a16="http://schemas.microsoft.com/office/drawing/2014/main" val="316496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Station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Bottom</a:t>
                      </a:r>
                      <a:r>
                        <a:rPr lang="en-US" altLang="zh-TW" baseline="0" dirty="0" smtClean="0"/>
                        <a:t> water temperature(</a:t>
                      </a:r>
                      <a:r>
                        <a:rPr lang="en-US" altLang="zh-TW" sz="1800" b="0" i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°C</a:t>
                      </a:r>
                      <a:r>
                        <a:rPr lang="en-US" altLang="zh-TW" baseline="0" dirty="0" smtClean="0"/>
                        <a:t>)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err="1" smtClean="0"/>
                        <a:t>Tlim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76799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GC1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13.54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1.05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180950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GS1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13.90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1.09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41859602"/>
                  </a:ext>
                </a:extLst>
              </a:tr>
            </a:tbl>
          </a:graphicData>
        </a:graphic>
      </p:graphicFrame>
      <p:pic>
        <p:nvPicPr>
          <p:cNvPr id="3" name="圖片 2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2243" y="886067"/>
            <a:ext cx="5980952" cy="4431746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10768225" y="3222057"/>
            <a:ext cx="1430956" cy="3657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72651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201880" y="265889"/>
            <a:ext cx="18797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 smtClean="0"/>
              <a:t>SSA</a:t>
            </a:r>
            <a:r>
              <a:rPr lang="zh-TW" altLang="en-US" sz="2800" dirty="0" smtClean="0"/>
              <a:t> </a:t>
            </a:r>
            <a:r>
              <a:rPr lang="en-US" altLang="zh-TW" sz="2800" dirty="0" smtClean="0"/>
              <a:t>Result: </a:t>
            </a:r>
            <a:endParaRPr lang="zh-TW" altLang="en-US" sz="2800" dirty="0"/>
          </a:p>
        </p:txBody>
      </p:sp>
      <p:sp>
        <p:nvSpPr>
          <p:cNvPr id="3" name="文字方塊 2"/>
          <p:cNvSpPr txBox="1"/>
          <p:nvPr/>
        </p:nvSpPr>
        <p:spPr>
          <a:xfrm>
            <a:off x="357156" y="938842"/>
            <a:ext cx="922316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Summary (for both GS1 and GC1 model): 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dirty="0" smtClean="0"/>
              <a:t>Direct use TOU data -&gt; LSEI error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dirty="0" smtClean="0"/>
              <a:t>Include BAC (=30%</a:t>
            </a:r>
            <a:r>
              <a:rPr lang="zh-TW" altLang="en-US" dirty="0" smtClean="0"/>
              <a:t> </a:t>
            </a:r>
            <a:r>
              <a:rPr lang="en-US" altLang="zh-TW" dirty="0" smtClean="0"/>
              <a:t>TOU)</a:t>
            </a:r>
            <a:r>
              <a:rPr lang="zh-TW" altLang="en-US" dirty="0" smtClean="0"/>
              <a:t> </a:t>
            </a:r>
            <a:r>
              <a:rPr lang="en-US" altLang="zh-TW" dirty="0"/>
              <a:t>and MAC/MEI(=7.4*10^-</a:t>
            </a:r>
            <a:r>
              <a:rPr lang="en-US" altLang="zh-TW" dirty="0" smtClean="0"/>
              <a:t>3*Stock^-0.24) </a:t>
            </a:r>
            <a:r>
              <a:rPr lang="en-US" altLang="zh-TW" dirty="0"/>
              <a:t>respiration </a:t>
            </a:r>
            <a:r>
              <a:rPr lang="en-US" altLang="zh-TW" dirty="0" smtClean="0"/>
              <a:t>data-&gt;LSEI error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dirty="0" smtClean="0"/>
              <a:t>Only include BAC </a:t>
            </a:r>
            <a:r>
              <a:rPr lang="en-US" altLang="zh-TW" dirty="0"/>
              <a:t>(=30%</a:t>
            </a:r>
            <a:r>
              <a:rPr lang="zh-TW" altLang="en-US" dirty="0"/>
              <a:t> </a:t>
            </a:r>
            <a:r>
              <a:rPr lang="en-US" altLang="zh-TW" dirty="0"/>
              <a:t>TOU)</a:t>
            </a:r>
            <a:r>
              <a:rPr lang="zh-TW" altLang="en-US" dirty="0"/>
              <a:t> </a:t>
            </a:r>
            <a:r>
              <a:rPr lang="zh-TW" altLang="en-US" dirty="0" smtClean="0"/>
              <a:t> </a:t>
            </a:r>
            <a:r>
              <a:rPr lang="en-US" altLang="zh-TW" dirty="0" smtClean="0"/>
              <a:t>data -&gt; successfully run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dirty="0" smtClean="0"/>
              <a:t>Use literature respiration rate -&gt;</a:t>
            </a:r>
            <a:r>
              <a:rPr lang="en-US" altLang="zh-TW" dirty="0"/>
              <a:t> successfully </a:t>
            </a:r>
            <a:r>
              <a:rPr lang="en-US" altLang="zh-TW" dirty="0" smtClean="0"/>
              <a:t>run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dirty="0" smtClean="0"/>
              <a:t>Use maintenance </a:t>
            </a:r>
            <a:r>
              <a:rPr lang="en-US" altLang="zh-TW" dirty="0"/>
              <a:t>respiration rate -&gt; successfully </a:t>
            </a:r>
            <a:r>
              <a:rPr lang="en-US" altLang="zh-TW" dirty="0" smtClean="0"/>
              <a:t>run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dirty="0" smtClean="0"/>
              <a:t>Results of (3) and (5)</a:t>
            </a:r>
            <a:r>
              <a:rPr lang="zh-TW" altLang="en-US" dirty="0" smtClean="0"/>
              <a:t> </a:t>
            </a:r>
            <a:r>
              <a:rPr lang="en-US" altLang="zh-TW" dirty="0" smtClean="0"/>
              <a:t>are the same-&gt;</a:t>
            </a:r>
            <a:r>
              <a:rPr lang="en-US" altLang="zh-TW" dirty="0" smtClean="0">
                <a:solidFill>
                  <a:srgbClr val="FF0000"/>
                </a:solidFill>
              </a:rPr>
              <a:t>combine 2 input file to one 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dirty="0" smtClean="0">
                <a:solidFill>
                  <a:srgbClr val="FF0000"/>
                </a:solidFill>
              </a:rPr>
              <a:t>Compare (4) and (6)</a:t>
            </a:r>
            <a:r>
              <a:rPr lang="en-US" altLang="zh-TW" dirty="0">
                <a:solidFill>
                  <a:srgbClr val="FF0000"/>
                </a:solidFill>
              </a:rPr>
              <a:t> -&gt; </a:t>
            </a:r>
            <a:r>
              <a:rPr lang="en-US" altLang="zh-TW" dirty="0" smtClean="0">
                <a:solidFill>
                  <a:srgbClr val="FF0000"/>
                </a:solidFill>
              </a:rPr>
              <a:t>no difference</a:t>
            </a:r>
            <a:endParaRPr lang="en-US" altLang="zh-TW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79858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/>
          <p:cNvSpPr txBox="1"/>
          <p:nvPr/>
        </p:nvSpPr>
        <p:spPr>
          <a:xfrm>
            <a:off x="201880" y="265889"/>
            <a:ext cx="72699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 smtClean="0"/>
              <a:t>Before compare results from different methods</a:t>
            </a:r>
            <a:endParaRPr lang="zh-TW" altLang="en-US" sz="2800" dirty="0"/>
          </a:p>
        </p:txBody>
      </p:sp>
      <p:sp>
        <p:nvSpPr>
          <p:cNvPr id="4" name="文字方塊 3"/>
          <p:cNvSpPr txBox="1"/>
          <p:nvPr/>
        </p:nvSpPr>
        <p:spPr>
          <a:xfrm>
            <a:off x="201880" y="896112"/>
            <a:ext cx="1164874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en-US" altLang="zh-TW" dirty="0" smtClean="0"/>
              <a:t>if </a:t>
            </a:r>
            <a:r>
              <a:rPr lang="en-US" altLang="zh-TW" dirty="0"/>
              <a:t>the number of iterations is high enough to produces convergence of the mean and the standard </a:t>
            </a:r>
            <a:r>
              <a:rPr lang="en-US" altLang="zh-TW" dirty="0" smtClean="0"/>
              <a:t>deviation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dirty="0"/>
              <a:t>standard </a:t>
            </a:r>
            <a:r>
              <a:rPr lang="en-US" altLang="zh-TW" dirty="0" smtClean="0"/>
              <a:t>deviation &lt; 2%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dirty="0" smtClean="0"/>
              <a:t>Check </a:t>
            </a:r>
            <a:r>
              <a:rPr lang="en-US" altLang="zh-TW" dirty="0"/>
              <a:t>at least 3 different magnitude </a:t>
            </a:r>
            <a:r>
              <a:rPr lang="en-US" altLang="zh-TW" dirty="0" smtClean="0"/>
              <a:t>flows</a:t>
            </a:r>
          </a:p>
          <a:p>
            <a:pPr marL="342900" indent="-342900">
              <a:buAutoNum type="arabicParenR"/>
            </a:pPr>
            <a:r>
              <a:rPr lang="en-US" altLang="zh-TW" dirty="0" smtClean="0"/>
              <a:t>if </a:t>
            </a:r>
            <a:r>
              <a:rPr lang="en-US" altLang="zh-TW" dirty="0"/>
              <a:t>the range of sampled values cover the range of possible </a:t>
            </a:r>
            <a:r>
              <a:rPr lang="en-US" altLang="zh-TW" dirty="0" smtClean="0"/>
              <a:t>solutions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TW" dirty="0" smtClean="0"/>
              <a:t>&gt;</a:t>
            </a:r>
            <a:r>
              <a:rPr lang="en-US" altLang="zh-TW" dirty="0"/>
              <a:t>75% of the flows has a sampled range of &gt;75% of the solution </a:t>
            </a:r>
            <a:r>
              <a:rPr lang="en-US" altLang="zh-TW" dirty="0" smtClean="0"/>
              <a:t>range</a:t>
            </a:r>
            <a:r>
              <a:rPr lang="en-US" altLang="zh-TW" dirty="0"/>
              <a:t> </a:t>
            </a:r>
            <a:endParaRPr lang="en-US" altLang="zh-TW" dirty="0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zh-TW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zh-TW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TW" dirty="0" smtClean="0"/>
              <a:t>Iteration=10000; </a:t>
            </a:r>
            <a:r>
              <a:rPr lang="en-US" altLang="zh-TW" dirty="0" err="1" smtClean="0"/>
              <a:t>jumpsize</a:t>
            </a:r>
            <a:r>
              <a:rPr lang="en-US" altLang="zh-TW" dirty="0" smtClean="0"/>
              <a:t>=100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06080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201880" y="265889"/>
            <a:ext cx="17028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 smtClean="0"/>
              <a:t>LA</a:t>
            </a:r>
            <a:r>
              <a:rPr lang="zh-TW" altLang="en-US" sz="2800" dirty="0" smtClean="0"/>
              <a:t> </a:t>
            </a:r>
            <a:r>
              <a:rPr lang="en-US" altLang="zh-TW" sz="2800" dirty="0" smtClean="0"/>
              <a:t>Result: </a:t>
            </a:r>
            <a:endParaRPr lang="zh-TW" altLang="en-US" sz="2800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622" y="1047750"/>
            <a:ext cx="6628328" cy="5497852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6049" y="1204749"/>
            <a:ext cx="3482236" cy="5340853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4895789" y="246839"/>
            <a:ext cx="687771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/>
              <a:t>if the range of sampled values cover the range of possible </a:t>
            </a:r>
            <a:r>
              <a:rPr lang="en-US" altLang="zh-TW" dirty="0" smtClean="0"/>
              <a:t>solutions?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dirty="0" smtClean="0"/>
              <a:t>Mean sample coverage: </a:t>
            </a:r>
            <a:r>
              <a:rPr lang="zh-TW" altLang="en-US" dirty="0" smtClean="0"/>
              <a:t>83</a:t>
            </a:r>
            <a:r>
              <a:rPr lang="zh-TW" altLang="en-US" dirty="0"/>
              <a:t>.28</a:t>
            </a:r>
          </a:p>
        </p:txBody>
      </p:sp>
    </p:spTree>
    <p:extLst>
      <p:ext uri="{BB962C8B-B14F-4D97-AF65-F5344CB8AC3E}">
        <p14:creationId xmlns:p14="http://schemas.microsoft.com/office/powerpoint/2010/main" val="1796141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6389" t="20247" r="7847" b="10618"/>
          <a:stretch/>
        </p:blipFill>
        <p:spPr>
          <a:xfrm>
            <a:off x="2021692" y="901700"/>
            <a:ext cx="7831115" cy="54613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0" y="286972"/>
            <a:ext cx="6985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3200" dirty="0" smtClean="0"/>
              <a:t>Development of a linear inverse model</a:t>
            </a:r>
          </a:p>
        </p:txBody>
      </p:sp>
    </p:spTree>
    <p:extLst>
      <p:ext uri="{BB962C8B-B14F-4D97-AF65-F5344CB8AC3E}">
        <p14:creationId xmlns:p14="http://schemas.microsoft.com/office/powerpoint/2010/main" val="541889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28600" y="186372"/>
            <a:ext cx="1122471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dirty="0"/>
              <a:t>if the number of iterations is high enough to produces convergence of the mean and the standard </a:t>
            </a:r>
            <a:r>
              <a:rPr lang="en-US" altLang="zh-TW" dirty="0" smtClean="0"/>
              <a:t>deviation?</a:t>
            </a:r>
            <a:endParaRPr lang="en-US" altLang="zh-TW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dirty="0"/>
              <a:t>standard deviation &lt; 2%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dirty="0"/>
              <a:t>Check at least 3 different magnitude flows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5330" y="1803748"/>
            <a:ext cx="3911252" cy="3911252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1105" y="1803748"/>
            <a:ext cx="3911252" cy="3911252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65" y="1803748"/>
            <a:ext cx="3911252" cy="3911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4637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573" y="1481047"/>
            <a:ext cx="6607450" cy="4872487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201880" y="265889"/>
            <a:ext cx="17028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 smtClean="0"/>
              <a:t>LA</a:t>
            </a:r>
            <a:r>
              <a:rPr lang="zh-TW" altLang="en-US" sz="2800" dirty="0" smtClean="0"/>
              <a:t> </a:t>
            </a:r>
            <a:r>
              <a:rPr lang="en-US" altLang="zh-TW" sz="2800" dirty="0" smtClean="0"/>
              <a:t>Result: </a:t>
            </a:r>
            <a:endParaRPr lang="zh-TW" altLang="en-US" sz="2800" dirty="0"/>
          </a:p>
        </p:txBody>
      </p:sp>
      <p:sp>
        <p:nvSpPr>
          <p:cNvPr id="4" name="矩形 3"/>
          <p:cNvSpPr/>
          <p:nvPr/>
        </p:nvSpPr>
        <p:spPr>
          <a:xfrm>
            <a:off x="4895789" y="246839"/>
            <a:ext cx="687771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/>
              <a:t>if the range of sampled values cover the range of possible </a:t>
            </a:r>
            <a:r>
              <a:rPr lang="en-US" altLang="zh-TW" dirty="0" smtClean="0"/>
              <a:t>solutions?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dirty="0" smtClean="0"/>
              <a:t>Mean sample coverage: 77.51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3403" y="1333243"/>
            <a:ext cx="3110825" cy="5181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5289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3359" y="1741118"/>
            <a:ext cx="3973882" cy="3973882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8118" y="1741118"/>
            <a:ext cx="3973882" cy="3973882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741118"/>
            <a:ext cx="3973882" cy="3973882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228600" y="186372"/>
            <a:ext cx="1122471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dirty="0"/>
              <a:t>if the number of iterations is high enough to produces convergence of the mean and the standard </a:t>
            </a:r>
            <a:r>
              <a:rPr lang="en-US" altLang="zh-TW" dirty="0" smtClean="0"/>
              <a:t>deviation?</a:t>
            </a:r>
            <a:endParaRPr lang="en-US" altLang="zh-TW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dirty="0"/>
              <a:t>standard deviation &lt; 2%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dirty="0"/>
              <a:t>Check at least 3 different magnitude flows</a:t>
            </a:r>
          </a:p>
        </p:txBody>
      </p:sp>
    </p:spTree>
    <p:extLst>
      <p:ext uri="{BB962C8B-B14F-4D97-AF65-F5344CB8AC3E}">
        <p14:creationId xmlns:p14="http://schemas.microsoft.com/office/powerpoint/2010/main" val="14140046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895789" y="246839"/>
            <a:ext cx="51898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 smtClean="0"/>
              <a:t>Remove POC-&gt;SED</a:t>
            </a:r>
            <a:r>
              <a:rPr lang="zh-TW" altLang="en-US" dirty="0"/>
              <a:t> </a:t>
            </a:r>
            <a:r>
              <a:rPr lang="en-US" altLang="zh-TW" dirty="0" smtClean="0"/>
              <a:t>(same value was set for 2 sites)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57199" y="568155"/>
            <a:ext cx="11181947" cy="6289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4792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181156" y="284672"/>
            <a:ext cx="44771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2022.02.11 Meeting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431321" y="842513"/>
            <a:ext cx="1134314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zh-TW" dirty="0" smtClean="0"/>
              <a:t>ANOVA: is there seasonality difference between GC1 and GS1?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altLang="zh-TW" dirty="0" smtClean="0"/>
              <a:t>Yes -&gt; make different season models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altLang="zh-TW" dirty="0" smtClean="0">
                <a:solidFill>
                  <a:srgbClr val="FF0000"/>
                </a:solidFill>
              </a:rPr>
              <a:t>No -&gt;  used to defend why we only take the mean of biomass data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dirty="0" smtClean="0"/>
              <a:t>Figure out the meaning of negative value in parsimonious method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TW" dirty="0" smtClean="0"/>
              <a:t>If necessary, change the structure 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dirty="0" smtClean="0">
                <a:solidFill>
                  <a:schemeClr val="accent1"/>
                </a:solidFill>
              </a:rPr>
              <a:t>Check different sedimentation rate in other paper (maybe with seasonal one)/ or use our TOC content to see if there’s difference in input value</a:t>
            </a:r>
          </a:p>
          <a:p>
            <a:pPr marL="342900" indent="-342900">
              <a:buFont typeface="+mj-lt"/>
              <a:buAutoNum type="arabicPeriod"/>
            </a:pPr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1154730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字方塊 13"/>
          <p:cNvSpPr txBox="1"/>
          <p:nvPr/>
        </p:nvSpPr>
        <p:spPr>
          <a:xfrm>
            <a:off x="232757" y="324195"/>
            <a:ext cx="2987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20220322_Fix burial problem </a:t>
            </a:r>
            <a:endParaRPr lang="zh-TW" altLang="en-US" dirty="0"/>
          </a:p>
        </p:txBody>
      </p:sp>
      <p:sp>
        <p:nvSpPr>
          <p:cNvPr id="17" name="文字方塊 16"/>
          <p:cNvSpPr txBox="1"/>
          <p:nvPr/>
        </p:nvSpPr>
        <p:spPr>
          <a:xfrm>
            <a:off x="315884" y="980902"/>
            <a:ext cx="864672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原本</a:t>
            </a:r>
            <a:r>
              <a:rPr lang="en-US" altLang="zh-TW" dirty="0" smtClean="0"/>
              <a:t>:</a:t>
            </a:r>
            <a:r>
              <a:rPr lang="zh-TW" altLang="en-US" dirty="0" smtClean="0"/>
              <a:t> </a:t>
            </a:r>
            <a:r>
              <a:rPr lang="en-US" altLang="zh-TW" dirty="0" smtClean="0"/>
              <a:t>calculate POC_W-&gt;SED</a:t>
            </a:r>
            <a:r>
              <a:rPr lang="zh-TW" altLang="en-US" dirty="0" smtClean="0"/>
              <a:t>，讓</a:t>
            </a:r>
            <a:r>
              <a:rPr lang="en-US" altLang="zh-TW" dirty="0" smtClean="0"/>
              <a:t>model</a:t>
            </a:r>
            <a:r>
              <a:rPr lang="zh-TW" altLang="en-US" dirty="0" smtClean="0"/>
              <a:t> 算</a:t>
            </a:r>
            <a:r>
              <a:rPr lang="en-US" altLang="zh-TW" dirty="0" smtClean="0"/>
              <a:t>burial</a:t>
            </a:r>
          </a:p>
          <a:p>
            <a:r>
              <a:rPr lang="zh-TW" altLang="en-US" dirty="0" smtClean="0"/>
              <a:t>結果</a:t>
            </a:r>
            <a:r>
              <a:rPr lang="en-US" altLang="zh-TW" dirty="0" smtClean="0"/>
              <a:t>:</a:t>
            </a:r>
            <a:r>
              <a:rPr lang="zh-TW" altLang="en-US" dirty="0"/>
              <a:t> </a:t>
            </a:r>
            <a:r>
              <a:rPr lang="en-US" altLang="zh-TW" dirty="0" err="1" smtClean="0"/>
              <a:t>lsei</a:t>
            </a:r>
            <a:r>
              <a:rPr lang="en-US" altLang="zh-TW" dirty="0" smtClean="0"/>
              <a:t> problem</a:t>
            </a:r>
          </a:p>
          <a:p>
            <a:endParaRPr lang="en-US" altLang="zh-TW" dirty="0"/>
          </a:p>
          <a:p>
            <a:r>
              <a:rPr lang="zh-TW" altLang="en-US" dirty="0" smtClean="0"/>
              <a:t>新方法</a:t>
            </a:r>
            <a:r>
              <a:rPr lang="en-US" altLang="zh-TW" dirty="0" smtClean="0"/>
              <a:t>:</a:t>
            </a:r>
            <a:r>
              <a:rPr lang="zh-TW" altLang="en-US" dirty="0" smtClean="0"/>
              <a:t> </a:t>
            </a:r>
            <a:r>
              <a:rPr lang="en-US" altLang="zh-TW" dirty="0" smtClean="0"/>
              <a:t>calculate accumulation</a:t>
            </a:r>
            <a:r>
              <a:rPr lang="zh-TW" altLang="en-US" dirty="0" smtClean="0"/>
              <a:t> </a:t>
            </a:r>
            <a:r>
              <a:rPr lang="en-US" altLang="zh-TW" dirty="0" smtClean="0"/>
              <a:t>(</a:t>
            </a:r>
            <a:r>
              <a:rPr lang="zh-TW" altLang="en-US" dirty="0" smtClean="0"/>
              <a:t>體積*</a:t>
            </a:r>
            <a:r>
              <a:rPr lang="en-US" altLang="zh-TW" dirty="0" smtClean="0"/>
              <a:t>our TOC% ) and set as a constant</a:t>
            </a:r>
            <a:r>
              <a:rPr lang="zh-TW" altLang="en-US" dirty="0" smtClean="0"/>
              <a:t>，讓</a:t>
            </a:r>
            <a:r>
              <a:rPr lang="en-US" altLang="zh-TW" dirty="0" smtClean="0"/>
              <a:t>model</a:t>
            </a:r>
            <a:r>
              <a:rPr lang="zh-TW" altLang="en-US" dirty="0" smtClean="0"/>
              <a:t> 算</a:t>
            </a:r>
            <a:r>
              <a:rPr lang="en-US" altLang="zh-TW" dirty="0" smtClean="0"/>
              <a:t>POC</a:t>
            </a:r>
          </a:p>
          <a:p>
            <a:endParaRPr lang="zh-TW" altLang="en-US" dirty="0"/>
          </a:p>
        </p:txBody>
      </p:sp>
      <p:sp>
        <p:nvSpPr>
          <p:cNvPr id="19" name="矩形 18"/>
          <p:cNvSpPr/>
          <p:nvPr/>
        </p:nvSpPr>
        <p:spPr>
          <a:xfrm>
            <a:off x="315884" y="2458230"/>
            <a:ext cx="1156300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(Huh et al., </a:t>
            </a:r>
            <a:r>
              <a:rPr lang="en-US" altLang="zh-TW" dirty="0" smtClean="0"/>
              <a:t>2009)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 smtClean="0"/>
              <a:t>Average </a:t>
            </a:r>
            <a:r>
              <a:rPr lang="en-US" altLang="zh-TW" dirty="0"/>
              <a:t>sedimentation rate in the upper slope region (200–600 m) is 0.43 g cm2 </a:t>
            </a:r>
            <a:r>
              <a:rPr lang="en-US" altLang="zh-TW" dirty="0" smtClean="0"/>
              <a:t>yr1-&gt;GS1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 smtClean="0"/>
              <a:t>higher </a:t>
            </a:r>
            <a:r>
              <a:rPr lang="en-US" altLang="zh-TW" dirty="0"/>
              <a:t>mass accumulation rates (&gt;1.0 g cm2 yr1 ) </a:t>
            </a:r>
            <a:r>
              <a:rPr lang="en-US" altLang="zh-TW" dirty="0" smtClean="0"/>
              <a:t>-&gt;GC1</a:t>
            </a:r>
            <a:r>
              <a:rPr lang="zh-TW" altLang="en-US" dirty="0" smtClean="0"/>
              <a:t> </a:t>
            </a:r>
            <a:r>
              <a:rPr lang="en-US" altLang="zh-TW" dirty="0" smtClean="0"/>
              <a:t>(flanking </a:t>
            </a:r>
            <a:r>
              <a:rPr lang="en-US" altLang="zh-TW" dirty="0"/>
              <a:t>the </a:t>
            </a:r>
            <a:r>
              <a:rPr lang="en-US" altLang="zh-TW" dirty="0" err="1"/>
              <a:t>Gaoping</a:t>
            </a:r>
            <a:r>
              <a:rPr lang="en-US" altLang="zh-TW" dirty="0"/>
              <a:t> submarine canyon over the upper slope region at a water depth 300 m</a:t>
            </a:r>
            <a:r>
              <a:rPr lang="en-US" altLang="zh-TW" dirty="0" smtClean="0"/>
              <a:t>.) </a:t>
            </a:r>
            <a:r>
              <a:rPr lang="en-US" altLang="zh-TW" dirty="0"/>
              <a:t>This high deposition area corresponds to the area characterized by flood </a:t>
            </a:r>
            <a:r>
              <a:rPr lang="en-US" altLang="zh-TW" dirty="0" smtClean="0"/>
              <a:t>sedimentation.</a:t>
            </a:r>
            <a:endParaRPr lang="zh-TW" altLang="en-US" dirty="0"/>
          </a:p>
        </p:txBody>
      </p:sp>
      <p:sp>
        <p:nvSpPr>
          <p:cNvPr id="21" name="矩形 20"/>
          <p:cNvSpPr/>
          <p:nvPr/>
        </p:nvSpPr>
        <p:spPr>
          <a:xfrm>
            <a:off x="638075" y="3935558"/>
            <a:ext cx="516497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/>
              <a:t>Steps:</a:t>
            </a:r>
          </a:p>
          <a:p>
            <a:r>
              <a:rPr lang="en-US" altLang="zh-TW" dirty="0" smtClean="0"/>
              <a:t>1. Convert g/cm2/y -&gt; g/m2/d  (by *10000/365)</a:t>
            </a:r>
            <a:endParaRPr lang="zh-TW" altLang="en-US" dirty="0"/>
          </a:p>
          <a:p>
            <a:r>
              <a:rPr lang="en-US" altLang="zh-TW" dirty="0" smtClean="0"/>
              <a:t>2. Calculate measured TOC(in %-&gt;/100) mean and </a:t>
            </a:r>
            <a:r>
              <a:rPr lang="en-US" altLang="zh-TW" dirty="0" err="1" smtClean="0"/>
              <a:t>sd</a:t>
            </a:r>
            <a:endParaRPr lang="zh-TW" altLang="en-US" dirty="0"/>
          </a:p>
          <a:p>
            <a:r>
              <a:rPr lang="en-US" altLang="zh-TW" dirty="0" smtClean="0"/>
              <a:t>3.</a:t>
            </a:r>
            <a:r>
              <a:rPr lang="zh-TW" altLang="en-US" dirty="0" smtClean="0"/>
              <a:t> </a:t>
            </a:r>
            <a:r>
              <a:rPr lang="en-US" altLang="zh-TW" dirty="0" smtClean="0"/>
              <a:t>g/m2/d</a:t>
            </a:r>
            <a:r>
              <a:rPr lang="zh-TW" altLang="en-US" dirty="0" smtClean="0"/>
              <a:t> * </a:t>
            </a:r>
            <a:r>
              <a:rPr lang="en-US" altLang="zh-TW" dirty="0" smtClean="0"/>
              <a:t>TOC</a:t>
            </a:r>
            <a:r>
              <a:rPr lang="zh-TW" altLang="en-US" dirty="0" smtClean="0"/>
              <a:t> </a:t>
            </a:r>
            <a:r>
              <a:rPr lang="en-US" altLang="zh-TW" dirty="0" smtClean="0"/>
              <a:t>*1000=mg C/m2/ d</a:t>
            </a:r>
            <a:endParaRPr lang="zh-TW" altLang="en-US" dirty="0"/>
          </a:p>
        </p:txBody>
      </p:sp>
      <p:pic>
        <p:nvPicPr>
          <p:cNvPr id="22" name="圖片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7385" y="4288162"/>
            <a:ext cx="2286000" cy="84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66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1390" r="24317" b="17016"/>
          <a:stretch/>
        </p:blipFill>
        <p:spPr>
          <a:xfrm>
            <a:off x="1" y="155634"/>
            <a:ext cx="2793999" cy="2960099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0285" r="24967" b="18051"/>
          <a:stretch/>
        </p:blipFill>
        <p:spPr>
          <a:xfrm>
            <a:off x="-124412" y="3650074"/>
            <a:ext cx="2749080" cy="2852326"/>
          </a:xfrm>
          <a:prstGeom prst="rect">
            <a:avLst/>
          </a:prstGeom>
        </p:spPr>
      </p:pic>
      <p:grpSp>
        <p:nvGrpSpPr>
          <p:cNvPr id="19" name="群組 18"/>
          <p:cNvGrpSpPr/>
          <p:nvPr/>
        </p:nvGrpSpPr>
        <p:grpSpPr>
          <a:xfrm>
            <a:off x="4565859" y="1039654"/>
            <a:ext cx="2417969" cy="452578"/>
            <a:chOff x="4226128" y="1335988"/>
            <a:chExt cx="2098333" cy="392751"/>
          </a:xfrm>
        </p:grpSpPr>
        <p:sp>
          <p:nvSpPr>
            <p:cNvPr id="13" name="文字方塊 12"/>
            <p:cNvSpPr txBox="1"/>
            <p:nvPr/>
          </p:nvSpPr>
          <p:spPr>
            <a:xfrm>
              <a:off x="4226128" y="1359407"/>
              <a:ext cx="5709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GC1</a:t>
              </a:r>
              <a:endParaRPr lang="zh-TW" altLang="en-US" dirty="0"/>
            </a:p>
          </p:txBody>
        </p:sp>
        <p:sp>
          <p:nvSpPr>
            <p:cNvPr id="15" name="文字方塊 14"/>
            <p:cNvSpPr txBox="1"/>
            <p:nvPr/>
          </p:nvSpPr>
          <p:spPr>
            <a:xfrm>
              <a:off x="5771104" y="1335988"/>
              <a:ext cx="5533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GS1</a:t>
              </a:r>
              <a:endParaRPr lang="zh-TW" altLang="en-US" dirty="0"/>
            </a:p>
          </p:txBody>
        </p:sp>
      </p:grpSp>
      <p:pic>
        <p:nvPicPr>
          <p:cNvPr id="17" name="圖片 16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73214" t="77287" r="4739" b="7284"/>
          <a:stretch/>
        </p:blipFill>
        <p:spPr>
          <a:xfrm>
            <a:off x="1913467" y="423333"/>
            <a:ext cx="1134533" cy="550333"/>
          </a:xfrm>
          <a:prstGeom prst="rect">
            <a:avLst/>
          </a:prstGeom>
        </p:spPr>
      </p:pic>
      <p:pic>
        <p:nvPicPr>
          <p:cNvPr id="18" name="圖片 17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74021" t="77327" r="4902" b="7835"/>
          <a:stretch/>
        </p:blipFill>
        <p:spPr>
          <a:xfrm>
            <a:off x="1762188" y="3928533"/>
            <a:ext cx="1058335" cy="516467"/>
          </a:xfrm>
          <a:prstGeom prst="rect">
            <a:avLst/>
          </a:prstGeom>
        </p:spPr>
      </p:pic>
      <p:pic>
        <p:nvPicPr>
          <p:cNvPr id="21" name="圖片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5474" y="1465246"/>
            <a:ext cx="2763632" cy="4310571"/>
          </a:xfrm>
          <a:prstGeom prst="rect">
            <a:avLst/>
          </a:prstGeom>
        </p:spPr>
      </p:pic>
      <p:pic>
        <p:nvPicPr>
          <p:cNvPr id="22" name="圖片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45805" y="3559387"/>
            <a:ext cx="4387089" cy="3032606"/>
          </a:xfrm>
          <a:prstGeom prst="rect">
            <a:avLst/>
          </a:prstGeom>
        </p:spPr>
      </p:pic>
      <p:pic>
        <p:nvPicPr>
          <p:cNvPr id="24" name="圖片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42846" y="257189"/>
            <a:ext cx="4390048" cy="3034651"/>
          </a:xfrm>
          <a:prstGeom prst="rect">
            <a:avLst/>
          </a:prstGeom>
        </p:spPr>
      </p:pic>
      <p:pic>
        <p:nvPicPr>
          <p:cNvPr id="25" name="圖片 24"/>
          <p:cNvPicPr>
            <a:picLocks noChangeAspect="1"/>
          </p:cNvPicPr>
          <p:nvPr/>
        </p:nvPicPr>
        <p:blipFill rotWithShape="1">
          <a:blip r:embed="rId7"/>
          <a:srcRect l="41824"/>
          <a:stretch/>
        </p:blipFill>
        <p:spPr>
          <a:xfrm>
            <a:off x="5972419" y="1465246"/>
            <a:ext cx="1474156" cy="4283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953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-6243" y="329128"/>
            <a:ext cx="5399797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3200" dirty="0" smtClean="0"/>
              <a:t>Development of a linear inverse model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6389" t="20247" r="7847" b="55638"/>
          <a:stretch/>
        </p:blipFill>
        <p:spPr>
          <a:xfrm>
            <a:off x="8914" y="1471527"/>
            <a:ext cx="5585607" cy="1358757"/>
          </a:xfrm>
          <a:prstGeom prst="rect">
            <a:avLst/>
          </a:prstGeom>
        </p:spPr>
      </p:pic>
      <p:grpSp>
        <p:nvGrpSpPr>
          <p:cNvPr id="53" name="群組 52"/>
          <p:cNvGrpSpPr/>
          <p:nvPr/>
        </p:nvGrpSpPr>
        <p:grpSpPr>
          <a:xfrm>
            <a:off x="5825236" y="329128"/>
            <a:ext cx="6268826" cy="6132135"/>
            <a:chOff x="5393554" y="344791"/>
            <a:chExt cx="6268826" cy="6132135"/>
          </a:xfrm>
        </p:grpSpPr>
        <p:grpSp>
          <p:nvGrpSpPr>
            <p:cNvPr id="5" name="群組 4"/>
            <p:cNvGrpSpPr/>
            <p:nvPr/>
          </p:nvGrpSpPr>
          <p:grpSpPr>
            <a:xfrm>
              <a:off x="5393554" y="344791"/>
              <a:ext cx="6268826" cy="6132135"/>
              <a:chOff x="5393554" y="344791"/>
              <a:chExt cx="6268826" cy="6132135"/>
            </a:xfrm>
          </p:grpSpPr>
          <p:grpSp>
            <p:nvGrpSpPr>
              <p:cNvPr id="6" name="群組 5"/>
              <p:cNvGrpSpPr/>
              <p:nvPr/>
            </p:nvGrpSpPr>
            <p:grpSpPr>
              <a:xfrm>
                <a:off x="5393554" y="344791"/>
                <a:ext cx="6268826" cy="6132135"/>
                <a:chOff x="3478490" y="301659"/>
                <a:chExt cx="6268826" cy="6132135"/>
              </a:xfrm>
            </p:grpSpPr>
            <p:sp>
              <p:nvSpPr>
                <p:cNvPr id="8" name="矩形 7"/>
                <p:cNvSpPr/>
                <p:nvPr/>
              </p:nvSpPr>
              <p:spPr>
                <a:xfrm>
                  <a:off x="3478490" y="301659"/>
                  <a:ext cx="6268826" cy="6132135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2000"/>
                </a:p>
              </p:txBody>
            </p:sp>
            <p:sp>
              <p:nvSpPr>
                <p:cNvPr id="9" name="矩形 8"/>
                <p:cNvSpPr/>
                <p:nvPr/>
              </p:nvSpPr>
              <p:spPr>
                <a:xfrm>
                  <a:off x="3478490" y="1913641"/>
                  <a:ext cx="6268826" cy="4520153"/>
                </a:xfrm>
                <a:prstGeom prst="rect">
                  <a:avLst/>
                </a:prstGeom>
                <a:solidFill>
                  <a:schemeClr val="accent2">
                    <a:lumMod val="50000"/>
                  </a:schemeClr>
                </a:solidFill>
                <a:ln>
                  <a:solidFill>
                    <a:schemeClr val="accent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2000"/>
                </a:p>
              </p:txBody>
            </p:sp>
            <p:sp>
              <p:nvSpPr>
                <p:cNvPr id="10" name="流程圖: 替代程序 9"/>
                <p:cNvSpPr/>
                <p:nvPr/>
              </p:nvSpPr>
              <p:spPr>
                <a:xfrm>
                  <a:off x="5939662" y="786526"/>
                  <a:ext cx="1131268" cy="653143"/>
                </a:xfrm>
                <a:prstGeom prst="flowChartAlternateProcess">
                  <a:avLst/>
                </a:prstGeom>
                <a:solidFill>
                  <a:schemeClr val="accent6"/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2000" dirty="0" err="1" smtClean="0"/>
                    <a:t>doc_w</a:t>
                  </a:r>
                  <a:endParaRPr lang="zh-TW" altLang="en-US" sz="2000" dirty="0"/>
                </a:p>
              </p:txBody>
            </p:sp>
            <p:sp>
              <p:nvSpPr>
                <p:cNvPr id="11" name="流程圖: 替代程序 10"/>
                <p:cNvSpPr/>
                <p:nvPr/>
              </p:nvSpPr>
              <p:spPr>
                <a:xfrm>
                  <a:off x="7964896" y="781078"/>
                  <a:ext cx="1032968" cy="653143"/>
                </a:xfrm>
                <a:prstGeom prst="flowChartAlternateProcess">
                  <a:avLst/>
                </a:prstGeom>
                <a:solidFill>
                  <a:schemeClr val="accent6"/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2000" dirty="0" err="1"/>
                    <a:t>d</a:t>
                  </a:r>
                  <a:r>
                    <a:rPr lang="en-US" altLang="zh-TW" sz="2000" dirty="0" err="1" smtClean="0"/>
                    <a:t>ic_w</a:t>
                  </a:r>
                  <a:endParaRPr lang="zh-TW" altLang="en-US" sz="2000" dirty="0"/>
                </a:p>
              </p:txBody>
            </p:sp>
            <p:sp>
              <p:nvSpPr>
                <p:cNvPr id="12" name="流程圖: 替代程序 11"/>
                <p:cNvSpPr/>
                <p:nvPr/>
              </p:nvSpPr>
              <p:spPr>
                <a:xfrm>
                  <a:off x="4096093" y="781079"/>
                  <a:ext cx="949604" cy="653143"/>
                </a:xfrm>
                <a:prstGeom prst="flowChartAlternateProcess">
                  <a:avLst/>
                </a:prstGeom>
                <a:solidFill>
                  <a:schemeClr val="accent6"/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2000" dirty="0"/>
                    <a:t>d</a:t>
                  </a:r>
                  <a:r>
                    <a:rPr lang="en-US" altLang="zh-TW" sz="2000" dirty="0" smtClean="0"/>
                    <a:t>et_w</a:t>
                  </a:r>
                  <a:endParaRPr lang="zh-TW" altLang="en-US" sz="2000" dirty="0"/>
                </a:p>
              </p:txBody>
            </p:sp>
            <p:sp>
              <p:nvSpPr>
                <p:cNvPr id="13" name="橢圓 12"/>
                <p:cNvSpPr/>
                <p:nvPr/>
              </p:nvSpPr>
              <p:spPr>
                <a:xfrm>
                  <a:off x="4170697" y="2153207"/>
                  <a:ext cx="892998" cy="892998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solidFill>
                    <a:schemeClr val="accent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2000" dirty="0" smtClean="0">
                      <a:solidFill>
                        <a:sysClr val="windowText" lastClr="000000"/>
                      </a:solidFill>
                    </a:rPr>
                    <a:t>det</a:t>
                  </a:r>
                  <a:endParaRPr lang="zh-TW" altLang="en-US" sz="2000" dirty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4" name="橢圓 13"/>
                <p:cNvSpPr/>
                <p:nvPr/>
              </p:nvSpPr>
              <p:spPr>
                <a:xfrm>
                  <a:off x="4137055" y="3677650"/>
                  <a:ext cx="926640" cy="926640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solidFill>
                    <a:schemeClr val="accent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2000" dirty="0" smtClean="0">
                      <a:solidFill>
                        <a:sysClr val="windowText" lastClr="000000"/>
                      </a:solidFill>
                    </a:rPr>
                    <a:t>doc</a:t>
                  </a:r>
                  <a:endParaRPr lang="zh-TW" altLang="en-US" sz="2000" dirty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5" name="橢圓 14"/>
                <p:cNvSpPr/>
                <p:nvPr/>
              </p:nvSpPr>
              <p:spPr>
                <a:xfrm>
                  <a:off x="4202548" y="5212265"/>
                  <a:ext cx="931836" cy="931836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solidFill>
                    <a:schemeClr val="accent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2000" dirty="0" smtClean="0">
                      <a:solidFill>
                        <a:sysClr val="windowText" lastClr="000000"/>
                      </a:solidFill>
                    </a:rPr>
                    <a:t>bac</a:t>
                  </a:r>
                  <a:endParaRPr lang="zh-TW" altLang="en-US" sz="2000" dirty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6" name="橢圓 15"/>
                <p:cNvSpPr/>
                <p:nvPr/>
              </p:nvSpPr>
              <p:spPr>
                <a:xfrm>
                  <a:off x="6544359" y="3654179"/>
                  <a:ext cx="950110" cy="950110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solidFill>
                    <a:schemeClr val="accent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2000" dirty="0" smtClean="0">
                      <a:solidFill>
                        <a:sysClr val="windowText" lastClr="000000"/>
                      </a:solidFill>
                    </a:rPr>
                    <a:t>nem</a:t>
                  </a:r>
                  <a:endParaRPr lang="zh-TW" altLang="en-US" sz="2000" dirty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7" name="橢圓 16"/>
                <p:cNvSpPr/>
                <p:nvPr/>
              </p:nvSpPr>
              <p:spPr>
                <a:xfrm>
                  <a:off x="6525719" y="5212264"/>
                  <a:ext cx="931836" cy="931836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solidFill>
                    <a:schemeClr val="accent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2000" dirty="0" smtClean="0">
                      <a:solidFill>
                        <a:sysClr val="windowText" lastClr="000000"/>
                      </a:solidFill>
                    </a:rPr>
                    <a:t>mac</a:t>
                  </a:r>
                  <a:endParaRPr lang="zh-TW" altLang="en-US" sz="2000" dirty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8" name="流程圖: 替代程序 17"/>
                <p:cNvSpPr/>
                <p:nvPr/>
              </p:nvSpPr>
              <p:spPr>
                <a:xfrm>
                  <a:off x="8464595" y="3847143"/>
                  <a:ext cx="843148" cy="653143"/>
                </a:xfrm>
                <a:prstGeom prst="flowChartAlternateProcess">
                  <a:avLst/>
                </a:prstGeom>
                <a:solidFill>
                  <a:schemeClr val="accent6"/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2000" dirty="0" smtClean="0"/>
                    <a:t>exp</a:t>
                  </a:r>
                  <a:endParaRPr lang="zh-TW" altLang="en-US" sz="2000" dirty="0"/>
                </a:p>
              </p:txBody>
            </p:sp>
            <p:cxnSp>
              <p:nvCxnSpPr>
                <p:cNvPr id="19" name="直線單箭頭接點 18"/>
                <p:cNvCxnSpPr>
                  <a:stCxn id="13" idx="4"/>
                  <a:endCxn id="14" idx="0"/>
                </p:cNvCxnSpPr>
                <p:nvPr/>
              </p:nvCxnSpPr>
              <p:spPr>
                <a:xfrm flipH="1">
                  <a:off x="4600375" y="3046205"/>
                  <a:ext cx="16821" cy="631445"/>
                </a:xfrm>
                <a:prstGeom prst="straightConnector1">
                  <a:avLst/>
                </a:prstGeom>
                <a:ln w="762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直線單箭頭接點 19"/>
                <p:cNvCxnSpPr/>
                <p:nvPr/>
              </p:nvCxnSpPr>
              <p:spPr>
                <a:xfrm>
                  <a:off x="4718649" y="4604289"/>
                  <a:ext cx="17253" cy="607975"/>
                </a:xfrm>
                <a:prstGeom prst="straightConnector1">
                  <a:avLst/>
                </a:prstGeom>
                <a:ln w="76200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直線單箭頭接點 20"/>
                <p:cNvCxnSpPr>
                  <a:stCxn id="15" idx="6"/>
                  <a:endCxn id="17" idx="2"/>
                </p:cNvCxnSpPr>
                <p:nvPr/>
              </p:nvCxnSpPr>
              <p:spPr>
                <a:xfrm flipV="1">
                  <a:off x="5134384" y="5678182"/>
                  <a:ext cx="1391335" cy="1"/>
                </a:xfrm>
                <a:prstGeom prst="straightConnector1">
                  <a:avLst/>
                </a:prstGeom>
                <a:ln w="762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直線單箭頭接點 21"/>
                <p:cNvCxnSpPr>
                  <a:stCxn id="15" idx="7"/>
                </p:cNvCxnSpPr>
                <p:nvPr/>
              </p:nvCxnSpPr>
              <p:spPr>
                <a:xfrm flipV="1">
                  <a:off x="4997920" y="4173715"/>
                  <a:ext cx="1644381" cy="1175014"/>
                </a:xfrm>
                <a:prstGeom prst="straightConnector1">
                  <a:avLst/>
                </a:prstGeom>
                <a:ln w="762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直線單箭頭接點 22"/>
                <p:cNvCxnSpPr>
                  <a:stCxn id="16" idx="4"/>
                  <a:endCxn id="17" idx="0"/>
                </p:cNvCxnSpPr>
                <p:nvPr/>
              </p:nvCxnSpPr>
              <p:spPr>
                <a:xfrm flipH="1">
                  <a:off x="6991637" y="4604289"/>
                  <a:ext cx="27777" cy="607975"/>
                </a:xfrm>
                <a:prstGeom prst="straightConnector1">
                  <a:avLst/>
                </a:prstGeom>
                <a:ln w="762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直線單箭頭接點 23"/>
                <p:cNvCxnSpPr>
                  <a:endCxn id="10" idx="2"/>
                </p:cNvCxnSpPr>
                <p:nvPr/>
              </p:nvCxnSpPr>
              <p:spPr>
                <a:xfrm flipV="1">
                  <a:off x="5073771" y="1439669"/>
                  <a:ext cx="1431525" cy="2734046"/>
                </a:xfrm>
                <a:prstGeom prst="straightConnector1">
                  <a:avLst/>
                </a:prstGeom>
                <a:ln w="76200">
                  <a:solidFill>
                    <a:schemeClr val="bg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直線單箭頭接點 24"/>
                <p:cNvCxnSpPr>
                  <a:stCxn id="12" idx="2"/>
                  <a:endCxn id="13" idx="0"/>
                </p:cNvCxnSpPr>
                <p:nvPr/>
              </p:nvCxnSpPr>
              <p:spPr>
                <a:xfrm>
                  <a:off x="4570895" y="1434222"/>
                  <a:ext cx="46301" cy="718985"/>
                </a:xfrm>
                <a:prstGeom prst="straightConnector1">
                  <a:avLst/>
                </a:prstGeom>
                <a:ln w="76200">
                  <a:solidFill>
                    <a:schemeClr val="bg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直線單箭頭接點 25"/>
                <p:cNvCxnSpPr/>
                <p:nvPr/>
              </p:nvCxnSpPr>
              <p:spPr>
                <a:xfrm flipV="1">
                  <a:off x="4810489" y="1398308"/>
                  <a:ext cx="3409189" cy="3913416"/>
                </a:xfrm>
                <a:prstGeom prst="straightConnector1">
                  <a:avLst/>
                </a:prstGeom>
                <a:ln w="76200">
                  <a:solidFill>
                    <a:schemeClr val="bg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直線單箭頭接點 26"/>
                <p:cNvCxnSpPr>
                  <a:stCxn id="16" idx="0"/>
                  <a:endCxn id="11" idx="2"/>
                </p:cNvCxnSpPr>
                <p:nvPr/>
              </p:nvCxnSpPr>
              <p:spPr>
                <a:xfrm flipV="1">
                  <a:off x="7019414" y="1434221"/>
                  <a:ext cx="1461966" cy="2219958"/>
                </a:xfrm>
                <a:prstGeom prst="straightConnector1">
                  <a:avLst/>
                </a:prstGeom>
                <a:ln w="76200">
                  <a:solidFill>
                    <a:schemeClr val="bg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直線單箭頭接點 27"/>
                <p:cNvCxnSpPr>
                  <a:stCxn id="17" idx="7"/>
                </p:cNvCxnSpPr>
                <p:nvPr/>
              </p:nvCxnSpPr>
              <p:spPr>
                <a:xfrm flipV="1">
                  <a:off x="7321091" y="1398308"/>
                  <a:ext cx="1523150" cy="3950420"/>
                </a:xfrm>
                <a:prstGeom prst="straightConnector1">
                  <a:avLst/>
                </a:prstGeom>
                <a:ln w="76200">
                  <a:solidFill>
                    <a:schemeClr val="bg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直線單箭頭接點 28"/>
                <p:cNvCxnSpPr>
                  <a:stCxn id="16" idx="6"/>
                  <a:endCxn id="18" idx="1"/>
                </p:cNvCxnSpPr>
                <p:nvPr/>
              </p:nvCxnSpPr>
              <p:spPr>
                <a:xfrm>
                  <a:off x="7494469" y="4129234"/>
                  <a:ext cx="970126" cy="44481"/>
                </a:xfrm>
                <a:prstGeom prst="straightConnector1">
                  <a:avLst/>
                </a:prstGeom>
                <a:ln w="76200">
                  <a:solidFill>
                    <a:schemeClr val="bg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直線單箭頭接點 29"/>
                <p:cNvCxnSpPr>
                  <a:stCxn id="17" idx="6"/>
                </p:cNvCxnSpPr>
                <p:nvPr/>
              </p:nvCxnSpPr>
              <p:spPr>
                <a:xfrm flipV="1">
                  <a:off x="7457555" y="4401058"/>
                  <a:ext cx="1047943" cy="1277124"/>
                </a:xfrm>
                <a:prstGeom prst="straightConnector1">
                  <a:avLst/>
                </a:prstGeom>
                <a:ln w="76200">
                  <a:solidFill>
                    <a:schemeClr val="bg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直線單箭頭接點 30"/>
                <p:cNvCxnSpPr>
                  <a:stCxn id="16" idx="1"/>
                  <a:endCxn id="13" idx="7"/>
                </p:cNvCxnSpPr>
                <p:nvPr/>
              </p:nvCxnSpPr>
              <p:spPr>
                <a:xfrm flipH="1" flipV="1">
                  <a:off x="4932918" y="2283984"/>
                  <a:ext cx="1750581" cy="1509335"/>
                </a:xfrm>
                <a:prstGeom prst="straightConnector1">
                  <a:avLst/>
                </a:prstGeom>
                <a:ln w="762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直線單箭頭接點 31"/>
                <p:cNvCxnSpPr/>
                <p:nvPr/>
              </p:nvCxnSpPr>
              <p:spPr>
                <a:xfrm>
                  <a:off x="5063693" y="2667027"/>
                  <a:ext cx="1549209" cy="1399202"/>
                </a:xfrm>
                <a:prstGeom prst="straightConnector1">
                  <a:avLst/>
                </a:prstGeom>
                <a:ln w="762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直線單箭頭接點 32"/>
                <p:cNvCxnSpPr>
                  <a:endCxn id="13" idx="5"/>
                </p:cNvCxnSpPr>
                <p:nvPr/>
              </p:nvCxnSpPr>
              <p:spPr>
                <a:xfrm flipH="1" flipV="1">
                  <a:off x="4932918" y="2915428"/>
                  <a:ext cx="1835248" cy="2367526"/>
                </a:xfrm>
                <a:prstGeom prst="straightConnector1">
                  <a:avLst/>
                </a:prstGeom>
                <a:ln w="762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直線單箭頭接點 33"/>
                <p:cNvCxnSpPr/>
                <p:nvPr/>
              </p:nvCxnSpPr>
              <p:spPr>
                <a:xfrm>
                  <a:off x="4839887" y="3046205"/>
                  <a:ext cx="1899126" cy="2468201"/>
                </a:xfrm>
                <a:prstGeom prst="straightConnector1">
                  <a:avLst/>
                </a:prstGeom>
                <a:ln w="762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7" name="直線單箭頭接點 6"/>
              <p:cNvCxnSpPr/>
              <p:nvPr/>
            </p:nvCxnSpPr>
            <p:spPr>
              <a:xfrm>
                <a:off x="6406623" y="4647420"/>
                <a:ext cx="17253" cy="607975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5" name="群組 34"/>
            <p:cNvGrpSpPr/>
            <p:nvPr/>
          </p:nvGrpSpPr>
          <p:grpSpPr>
            <a:xfrm>
              <a:off x="6042043" y="1440348"/>
              <a:ext cx="4983737" cy="4336094"/>
              <a:chOff x="6042043" y="1440348"/>
              <a:chExt cx="4983737" cy="4336094"/>
            </a:xfrm>
          </p:grpSpPr>
          <p:sp>
            <p:nvSpPr>
              <p:cNvPr id="36" name="文字方塊 35"/>
              <p:cNvSpPr txBox="1"/>
              <p:nvPr/>
            </p:nvSpPr>
            <p:spPr>
              <a:xfrm>
                <a:off x="6491537" y="1511285"/>
                <a:ext cx="3722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chemeClr val="bg1"/>
                    </a:solidFill>
                  </a:rPr>
                  <a:t>f1</a:t>
                </a:r>
                <a:endParaRPr lang="zh-TW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7" name="文字方塊 36"/>
              <p:cNvSpPr txBox="1"/>
              <p:nvPr/>
            </p:nvSpPr>
            <p:spPr>
              <a:xfrm>
                <a:off x="6194828" y="3123267"/>
                <a:ext cx="3722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chemeClr val="bg1"/>
                    </a:solidFill>
                  </a:rPr>
                  <a:t>f2</a:t>
                </a:r>
                <a:endParaRPr lang="zh-TW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8" name="文字方塊 37"/>
              <p:cNvSpPr txBox="1"/>
              <p:nvPr/>
            </p:nvSpPr>
            <p:spPr>
              <a:xfrm>
                <a:off x="6540766" y="4653572"/>
                <a:ext cx="3722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chemeClr val="bg1"/>
                    </a:solidFill>
                  </a:rPr>
                  <a:t>f3</a:t>
                </a:r>
                <a:endParaRPr lang="zh-TW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9" name="文字方塊 38"/>
              <p:cNvSpPr txBox="1"/>
              <p:nvPr/>
            </p:nvSpPr>
            <p:spPr>
              <a:xfrm>
                <a:off x="6042043" y="4619688"/>
                <a:ext cx="37221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chemeClr val="bg1"/>
                    </a:solidFill>
                  </a:rPr>
                  <a:t>f4</a:t>
                </a:r>
                <a:endParaRPr lang="zh-TW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0" name="文字方塊 39"/>
              <p:cNvSpPr txBox="1"/>
              <p:nvPr/>
            </p:nvSpPr>
            <p:spPr>
              <a:xfrm>
                <a:off x="7836275" y="1511285"/>
                <a:ext cx="37221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chemeClr val="bg1"/>
                    </a:solidFill>
                  </a:rPr>
                  <a:t>f5</a:t>
                </a:r>
                <a:endParaRPr lang="zh-TW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1" name="文字方塊 40"/>
              <p:cNvSpPr txBox="1"/>
              <p:nvPr/>
            </p:nvSpPr>
            <p:spPr>
              <a:xfrm>
                <a:off x="9549533" y="1440348"/>
                <a:ext cx="37221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chemeClr val="bg1"/>
                    </a:solidFill>
                  </a:rPr>
                  <a:t>f6</a:t>
                </a:r>
                <a:endParaRPr lang="zh-TW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2" name="文字方塊 41"/>
              <p:cNvSpPr txBox="1"/>
              <p:nvPr/>
            </p:nvSpPr>
            <p:spPr>
              <a:xfrm>
                <a:off x="6742120" y="3275294"/>
                <a:ext cx="37221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chemeClr val="bg1"/>
                    </a:solidFill>
                  </a:rPr>
                  <a:t>f7</a:t>
                </a:r>
                <a:endParaRPr lang="zh-TW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3" name="文字方塊 42"/>
              <p:cNvSpPr txBox="1"/>
              <p:nvPr/>
            </p:nvSpPr>
            <p:spPr>
              <a:xfrm>
                <a:off x="8318359" y="4797256"/>
                <a:ext cx="37221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chemeClr val="bg1"/>
                    </a:solidFill>
                  </a:rPr>
                  <a:t>f8</a:t>
                </a:r>
                <a:endParaRPr lang="zh-TW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4" name="文字方塊 43"/>
              <p:cNvSpPr txBox="1"/>
              <p:nvPr/>
            </p:nvSpPr>
            <p:spPr>
              <a:xfrm>
                <a:off x="7581464" y="3231984"/>
                <a:ext cx="37221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chemeClr val="bg1"/>
                    </a:solidFill>
                  </a:rPr>
                  <a:t>f9</a:t>
                </a:r>
                <a:endParaRPr lang="zh-TW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5" name="文字方塊 44"/>
              <p:cNvSpPr txBox="1"/>
              <p:nvPr/>
            </p:nvSpPr>
            <p:spPr>
              <a:xfrm>
                <a:off x="7787104" y="2981930"/>
                <a:ext cx="50249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chemeClr val="bg1"/>
                    </a:solidFill>
                  </a:rPr>
                  <a:t>f10</a:t>
                </a:r>
                <a:endParaRPr lang="zh-TW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6" name="文字方塊 45"/>
              <p:cNvSpPr txBox="1"/>
              <p:nvPr/>
            </p:nvSpPr>
            <p:spPr>
              <a:xfrm>
                <a:off x="7233044" y="4886966"/>
                <a:ext cx="50249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chemeClr val="bg1"/>
                    </a:solidFill>
                  </a:rPr>
                  <a:t>f11</a:t>
                </a:r>
                <a:endParaRPr lang="zh-TW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7" name="文字方塊 46"/>
              <p:cNvSpPr txBox="1"/>
              <p:nvPr/>
            </p:nvSpPr>
            <p:spPr>
              <a:xfrm>
                <a:off x="7470994" y="5407110"/>
                <a:ext cx="50249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chemeClr val="bg1"/>
                    </a:solidFill>
                  </a:rPr>
                  <a:t>f12</a:t>
                </a:r>
                <a:endParaRPr lang="zh-TW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8" name="文字方塊 47"/>
              <p:cNvSpPr txBox="1"/>
              <p:nvPr/>
            </p:nvSpPr>
            <p:spPr>
              <a:xfrm>
                <a:off x="8759525" y="4675775"/>
                <a:ext cx="50249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chemeClr val="bg1"/>
                    </a:solidFill>
                  </a:rPr>
                  <a:t>f13</a:t>
                </a:r>
                <a:endParaRPr lang="zh-TW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9" name="文字方塊 48"/>
              <p:cNvSpPr txBox="1"/>
              <p:nvPr/>
            </p:nvSpPr>
            <p:spPr>
              <a:xfrm>
                <a:off x="9562433" y="2615920"/>
                <a:ext cx="50249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chemeClr val="bg1"/>
                    </a:solidFill>
                  </a:rPr>
                  <a:t>f14</a:t>
                </a:r>
                <a:endParaRPr lang="zh-TW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0" name="文字方塊 49"/>
              <p:cNvSpPr txBox="1"/>
              <p:nvPr/>
            </p:nvSpPr>
            <p:spPr>
              <a:xfrm>
                <a:off x="10523287" y="1909917"/>
                <a:ext cx="50249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chemeClr val="bg1"/>
                    </a:solidFill>
                  </a:rPr>
                  <a:t>f15</a:t>
                </a:r>
                <a:endParaRPr lang="zh-TW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1" name="文字方塊 50"/>
              <p:cNvSpPr txBox="1"/>
              <p:nvPr/>
            </p:nvSpPr>
            <p:spPr>
              <a:xfrm>
                <a:off x="9960307" y="3740029"/>
                <a:ext cx="50249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chemeClr val="bg1"/>
                    </a:solidFill>
                  </a:rPr>
                  <a:t>f16</a:t>
                </a:r>
                <a:endParaRPr lang="zh-TW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2" name="文字方塊 51"/>
              <p:cNvSpPr txBox="1"/>
              <p:nvPr/>
            </p:nvSpPr>
            <p:spPr>
              <a:xfrm>
                <a:off x="10227773" y="4670278"/>
                <a:ext cx="50249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chemeClr val="bg1"/>
                    </a:solidFill>
                  </a:rPr>
                  <a:t>f17</a:t>
                </a:r>
                <a:endParaRPr lang="zh-TW" altLang="en-US" dirty="0">
                  <a:solidFill>
                    <a:schemeClr val="bg1"/>
                  </a:solidFill>
                </a:endParaRPr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矩形 53"/>
              <p:cNvSpPr/>
              <p:nvPr/>
            </p:nvSpPr>
            <p:spPr>
              <a:xfrm>
                <a:off x="191314" y="2813089"/>
                <a:ext cx="4540154" cy="6182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𝑑𝑒𝑡</m:t>
                          </m:r>
                        </m:num>
                        <m:den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1+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8+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10−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2−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7−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9</m:t>
                      </m:r>
                      <m:r>
                        <a:rPr lang="en-US" altLang="zh-TW" b="0" i="0" dirty="0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altLang="zh-TW" b="0" dirty="0" smtClean="0"/>
              </a:p>
            </p:txBody>
          </p:sp>
        </mc:Choice>
        <mc:Fallback xmlns="">
          <p:sp>
            <p:nvSpPr>
              <p:cNvPr id="54" name="矩形 5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314" y="2813089"/>
                <a:ext cx="4540154" cy="61824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矩形 54"/>
              <p:cNvSpPr/>
              <p:nvPr/>
            </p:nvSpPr>
            <p:spPr>
              <a:xfrm>
                <a:off x="191314" y="3538457"/>
                <a:ext cx="3376437" cy="6182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𝑑𝑜𝑐</m:t>
                          </m:r>
                        </m:num>
                        <m:den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2+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4−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3−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altLang="zh-TW" b="0" i="0" dirty="0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altLang="zh-TW" b="0" dirty="0" smtClean="0"/>
              </a:p>
            </p:txBody>
          </p:sp>
        </mc:Choice>
        <mc:Fallback xmlns="">
          <p:sp>
            <p:nvSpPr>
              <p:cNvPr id="55" name="矩形 5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314" y="3538457"/>
                <a:ext cx="3376437" cy="61824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矩形 55"/>
              <p:cNvSpPr/>
              <p:nvPr/>
            </p:nvSpPr>
            <p:spPr>
              <a:xfrm>
                <a:off x="191037" y="4317498"/>
                <a:ext cx="4160306" cy="6182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𝑏𝑎𝑐</m:t>
                          </m:r>
                        </m:num>
                        <m:den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3−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4−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6−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11−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12</m:t>
                      </m:r>
                      <m:r>
                        <a:rPr lang="en-US" altLang="zh-TW" b="0" i="0" dirty="0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altLang="zh-TW" b="0" dirty="0" smtClean="0"/>
              </a:p>
            </p:txBody>
          </p:sp>
        </mc:Choice>
        <mc:Fallback xmlns="">
          <p:sp>
            <p:nvSpPr>
              <p:cNvPr id="56" name="矩形 5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037" y="4317498"/>
                <a:ext cx="4160306" cy="61824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矩形 56"/>
              <p:cNvSpPr/>
              <p:nvPr/>
            </p:nvSpPr>
            <p:spPr>
              <a:xfrm>
                <a:off x="191037" y="5055969"/>
                <a:ext cx="5154040" cy="6182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𝑛𝑒𝑚</m:t>
                          </m:r>
                        </m:num>
                        <m:den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9+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11−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10−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13−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14−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16</m:t>
                      </m:r>
                      <m:r>
                        <a:rPr lang="en-US" altLang="zh-TW" b="0" i="0" dirty="0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altLang="zh-TW" b="0" dirty="0" smtClean="0"/>
              </a:p>
            </p:txBody>
          </p:sp>
        </mc:Choice>
        <mc:Fallback xmlns="">
          <p:sp>
            <p:nvSpPr>
              <p:cNvPr id="57" name="矩形 5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037" y="5055969"/>
                <a:ext cx="5154040" cy="61824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矩形 57"/>
              <p:cNvSpPr/>
              <p:nvPr/>
            </p:nvSpPr>
            <p:spPr>
              <a:xfrm>
                <a:off x="191037" y="5781337"/>
                <a:ext cx="5016310" cy="6182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𝑚𝑎𝑐</m:t>
                          </m:r>
                        </m:num>
                        <m:den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7+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12+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13−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8−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15−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17</m:t>
                      </m:r>
                      <m:r>
                        <a:rPr lang="en-US" altLang="zh-TW" b="0" i="0" dirty="0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altLang="zh-TW" b="0" dirty="0" smtClean="0"/>
              </a:p>
            </p:txBody>
          </p:sp>
        </mc:Choice>
        <mc:Fallback xmlns="">
          <p:sp>
            <p:nvSpPr>
              <p:cNvPr id="58" name="矩形 5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037" y="5781337"/>
                <a:ext cx="5016310" cy="61824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矩形 58"/>
          <p:cNvSpPr/>
          <p:nvPr/>
        </p:nvSpPr>
        <p:spPr>
          <a:xfrm>
            <a:off x="198372" y="6461263"/>
            <a:ext cx="506859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600" dirty="0" smtClean="0"/>
              <a:t>All mass balances are assumed to be in steady state</a:t>
            </a:r>
            <a:endParaRPr lang="zh-TW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792528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-6243" y="329128"/>
            <a:ext cx="5399797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3200" dirty="0" smtClean="0"/>
              <a:t>Development of a linear inverse model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6389" t="20247" r="7847" b="55638"/>
          <a:stretch/>
        </p:blipFill>
        <p:spPr>
          <a:xfrm>
            <a:off x="8914" y="1471527"/>
            <a:ext cx="5585607" cy="135875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4" name="矩形 53"/>
              <p:cNvSpPr/>
              <p:nvPr/>
            </p:nvSpPr>
            <p:spPr>
              <a:xfrm>
                <a:off x="5663763" y="197484"/>
                <a:ext cx="3089820" cy="44294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120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1200" b="0" i="1" dirty="0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TW" sz="1200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sz="1200" b="0" i="1" dirty="0" smtClean="0">
                              <a:latin typeface="Cambria Math" panose="02040503050406030204" pitchFamily="18" charset="0"/>
                            </a:rPr>
                            <m:t>𝑑𝑒𝑡</m:t>
                          </m:r>
                        </m:num>
                        <m:den>
                          <m:r>
                            <a:rPr lang="en-US" altLang="zh-TW" sz="1200" b="0" i="1" dirty="0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1+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8+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10−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2−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7−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9</m:t>
                      </m:r>
                      <m:r>
                        <a:rPr lang="en-US" altLang="zh-TW" sz="1200" b="0" i="0" dirty="0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altLang="zh-TW" sz="1200" b="0" dirty="0" smtClean="0"/>
              </a:p>
            </p:txBody>
          </p:sp>
        </mc:Choice>
        <mc:Fallback xmlns="">
          <p:sp>
            <p:nvSpPr>
              <p:cNvPr id="54" name="矩形 5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3763" y="197484"/>
                <a:ext cx="3089820" cy="442942"/>
              </a:xfrm>
              <a:prstGeom prst="rect">
                <a:avLst/>
              </a:prstGeom>
              <a:blipFill>
                <a:blip r:embed="rId3"/>
                <a:stretch>
                  <a:fillRect b="-137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矩形 54"/>
              <p:cNvSpPr/>
              <p:nvPr/>
            </p:nvSpPr>
            <p:spPr>
              <a:xfrm>
                <a:off x="5663763" y="675005"/>
                <a:ext cx="2313005" cy="44294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120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1200" b="0" i="1" dirty="0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TW" sz="1200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sz="1200" b="0" i="1" dirty="0" smtClean="0">
                              <a:latin typeface="Cambria Math" panose="02040503050406030204" pitchFamily="18" charset="0"/>
                            </a:rPr>
                            <m:t>𝑑𝑜𝑐</m:t>
                          </m:r>
                        </m:num>
                        <m:den>
                          <m:r>
                            <a:rPr lang="en-US" altLang="zh-TW" sz="1200" b="0" i="1" dirty="0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2+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4−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3−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altLang="zh-TW" sz="1200" b="0" i="0" dirty="0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altLang="zh-TW" sz="1200" b="0" dirty="0" smtClean="0"/>
              </a:p>
            </p:txBody>
          </p:sp>
        </mc:Choice>
        <mc:Fallback xmlns="">
          <p:sp>
            <p:nvSpPr>
              <p:cNvPr id="55" name="矩形 5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3763" y="675005"/>
                <a:ext cx="2313005" cy="442942"/>
              </a:xfrm>
              <a:prstGeom prst="rect">
                <a:avLst/>
              </a:prstGeom>
              <a:blipFill>
                <a:blip r:embed="rId4"/>
                <a:stretch>
                  <a:fillRect b="-277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矩形 55"/>
              <p:cNvSpPr/>
              <p:nvPr/>
            </p:nvSpPr>
            <p:spPr>
              <a:xfrm>
                <a:off x="5663763" y="1207310"/>
                <a:ext cx="2833403" cy="44294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120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1200" b="0" i="1" dirty="0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TW" sz="1200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sz="1200" b="0" i="1" dirty="0" smtClean="0">
                              <a:latin typeface="Cambria Math" panose="02040503050406030204" pitchFamily="18" charset="0"/>
                            </a:rPr>
                            <m:t>𝑏𝑎𝑐</m:t>
                          </m:r>
                        </m:num>
                        <m:den>
                          <m:r>
                            <a:rPr lang="en-US" altLang="zh-TW" sz="1200" b="0" i="1" dirty="0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3−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4−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6−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11−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12</m:t>
                      </m:r>
                      <m:r>
                        <a:rPr lang="en-US" altLang="zh-TW" sz="1200" b="0" i="0" dirty="0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altLang="zh-TW" sz="1200" b="0" dirty="0" smtClean="0"/>
              </a:p>
            </p:txBody>
          </p:sp>
        </mc:Choice>
        <mc:Fallback xmlns="">
          <p:sp>
            <p:nvSpPr>
              <p:cNvPr id="56" name="矩形 5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3763" y="1207310"/>
                <a:ext cx="2833403" cy="442942"/>
              </a:xfrm>
              <a:prstGeom prst="rect">
                <a:avLst/>
              </a:prstGeom>
              <a:blipFill>
                <a:blip r:embed="rId5"/>
                <a:stretch>
                  <a:fillRect b="-137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矩形 56"/>
              <p:cNvSpPr/>
              <p:nvPr/>
            </p:nvSpPr>
            <p:spPr>
              <a:xfrm>
                <a:off x="5663763" y="1735996"/>
                <a:ext cx="3494225" cy="44294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120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1200" b="0" i="1" dirty="0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TW" sz="1200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sz="1200" b="0" i="1" dirty="0" smtClean="0">
                              <a:latin typeface="Cambria Math" panose="02040503050406030204" pitchFamily="18" charset="0"/>
                            </a:rPr>
                            <m:t>𝑛𝑒𝑚</m:t>
                          </m:r>
                        </m:num>
                        <m:den>
                          <m:r>
                            <a:rPr lang="en-US" altLang="zh-TW" sz="1200" b="0" i="1" dirty="0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9+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11−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10−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13−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14−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16</m:t>
                      </m:r>
                      <m:r>
                        <a:rPr lang="en-US" altLang="zh-TW" sz="1200" b="0" i="0" dirty="0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altLang="zh-TW" sz="1200" b="0" dirty="0" smtClean="0"/>
              </a:p>
            </p:txBody>
          </p:sp>
        </mc:Choice>
        <mc:Fallback xmlns="">
          <p:sp>
            <p:nvSpPr>
              <p:cNvPr id="57" name="矩形 5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3763" y="1735996"/>
                <a:ext cx="3494225" cy="442942"/>
              </a:xfrm>
              <a:prstGeom prst="rect">
                <a:avLst/>
              </a:prstGeom>
              <a:blipFill>
                <a:blip r:embed="rId6"/>
                <a:stretch>
                  <a:fillRect b="-277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矩形 57"/>
              <p:cNvSpPr/>
              <p:nvPr/>
            </p:nvSpPr>
            <p:spPr>
              <a:xfrm>
                <a:off x="5663763" y="2254493"/>
                <a:ext cx="3401893" cy="44294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120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1200" b="0" i="1" dirty="0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TW" sz="1200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sz="1200" b="0" i="1" dirty="0" smtClean="0">
                              <a:latin typeface="Cambria Math" panose="02040503050406030204" pitchFamily="18" charset="0"/>
                            </a:rPr>
                            <m:t>𝑚𝑎𝑐</m:t>
                          </m:r>
                        </m:num>
                        <m:den>
                          <m:r>
                            <a:rPr lang="en-US" altLang="zh-TW" sz="1200" b="0" i="1" dirty="0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7+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12+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13−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8−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15−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17</m:t>
                      </m:r>
                      <m:r>
                        <a:rPr lang="en-US" altLang="zh-TW" sz="1200" b="0" i="0" dirty="0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altLang="zh-TW" sz="1200" b="0" dirty="0" smtClean="0"/>
              </a:p>
            </p:txBody>
          </p:sp>
        </mc:Choice>
        <mc:Fallback xmlns="">
          <p:sp>
            <p:nvSpPr>
              <p:cNvPr id="58" name="矩形 5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3763" y="2254493"/>
                <a:ext cx="3401893" cy="442942"/>
              </a:xfrm>
              <a:prstGeom prst="rect">
                <a:avLst/>
              </a:prstGeom>
              <a:blipFill>
                <a:blip r:embed="rId7"/>
                <a:stretch>
                  <a:fillRect b="-277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矩形 58"/>
          <p:cNvSpPr/>
          <p:nvPr/>
        </p:nvSpPr>
        <p:spPr>
          <a:xfrm>
            <a:off x="103642" y="6390334"/>
            <a:ext cx="539614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600" dirty="0" smtClean="0"/>
              <a:t>All mass balances are assumed to be in steady state</a:t>
            </a:r>
            <a:r>
              <a:rPr lang="zh-TW" altLang="en-US" sz="1600" dirty="0" smtClean="0"/>
              <a:t> </a:t>
            </a:r>
            <a:r>
              <a:rPr lang="en-US" altLang="zh-TW" sz="1600" dirty="0" smtClean="0"/>
              <a:t>(i.e. b=0)</a:t>
            </a:r>
            <a:endParaRPr lang="zh-TW" alt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字方塊 1"/>
              <p:cNvSpPr txBox="1"/>
              <p:nvPr/>
            </p:nvSpPr>
            <p:spPr>
              <a:xfrm>
                <a:off x="243670" y="1770419"/>
                <a:ext cx="11091439" cy="481958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zh-TW" alt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3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altLang="zh-TW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eqArr>
                                              <m:eqArrPr>
                                                <m:ctrlPr>
                                                  <a:rPr lang="en-US" altLang="zh-TW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eqArrPr>
                                              <m:e>
                                                <m:r>
                                                  <a:rPr lang="en-US" altLang="zh-TW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e>
                                              <m:e>
                                                <m:r>
                                                  <a:rPr lang="en-US" altLang="zh-TW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0</m:t>
                                                </m:r>
                                              </m:e>
                                              <m:e>
                                                <m:r>
                                                  <a:rPr lang="en-US" altLang="zh-TW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0</m:t>
                                                </m:r>
                                              </m:e>
                                              <m:e>
                                                <m:r>
                                                  <a:rPr lang="en-US" altLang="zh-TW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0</m:t>
                                                </m:r>
                                              </m:e>
                                              <m:e>
                                                <m:r>
                                                  <a:rPr lang="en-US" altLang="zh-TW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0</m:t>
                                                </m:r>
                                              </m:e>
                                            </m:eqArr>
                                          </m:e>
                                          <m:e>
                                            <m:eqArr>
                                              <m:eqArrPr>
                                                <m:ctrlPr>
                                                  <a:rPr lang="en-US" altLang="zh-TW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eqArrPr>
                                              <m:e>
                                                <m:r>
                                                  <a:rPr lang="en-US" altLang="zh-TW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−1</m:t>
                                                </m:r>
                                              </m:e>
                                              <m:e>
                                                <m:r>
                                                  <a:rPr lang="en-US" altLang="zh-TW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e>
                                              <m:e>
                                                <m:r>
                                                  <a:rPr lang="en-US" altLang="zh-TW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0</m:t>
                                                </m:r>
                                              </m:e>
                                              <m:e>
                                                <m:r>
                                                  <a:rPr lang="en-US" altLang="zh-TW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0</m:t>
                                                </m:r>
                                              </m:e>
                                              <m:e>
                                                <m:r>
                                                  <a:rPr lang="en-US" altLang="zh-TW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0</m:t>
                                                </m:r>
                                              </m:e>
                                            </m:eqArr>
                                          </m:e>
                                          <m:e>
                                            <m:eqArr>
                                              <m:eqArrPr>
                                                <m:ctrlPr>
                                                  <a:rPr lang="en-US" altLang="zh-TW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eqArrPr>
                                              <m:e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n-US" altLang="zh-TW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0</m:t>
                                                </m:r>
                                              </m:e>
                                              <m:e>
                                                <m:r>
                                                  <a:rPr lang="en-US" altLang="zh-TW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−1</m:t>
                                                </m:r>
                                              </m:e>
                                              <m:e>
                                                <m:r>
                                                  <a:rPr lang="en-US" altLang="zh-TW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e>
                                              <m:e>
                                                <m:r>
                                                  <a:rPr lang="en-US" altLang="zh-TW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0</m:t>
                                                </m:r>
                                              </m:e>
                                              <m:e>
                                                <m:r>
                                                  <a:rPr lang="en-US" altLang="zh-TW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0</m:t>
                                                </m:r>
                                              </m:e>
                                            </m:eqArr>
                                          </m:e>
                                        </m:mr>
                                      </m:m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US" altLang="zh-TW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e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e>
                                        <m:e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US" altLang="zh-TW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e>
                                        <m:e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US" altLang="zh-TW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e>
                                        <m:e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US" altLang="zh-TW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e>
                                        <m:e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US" altLang="zh-TW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e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US" altLang="zh-TW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e>
                                        <m:e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e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US" altLang="zh-TW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e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e>
                                        <m:e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3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altLang="zh-TW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eqArr>
                                              <m:eqArrPr>
                                                <m:ctrlPr>
                                                  <a:rPr lang="en-US" altLang="zh-TW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eqArrPr>
                                              <m:e>
                                                <m:r>
                                                  <a:rPr lang="en-US" altLang="zh-TW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0</m:t>
                                                </m:r>
                                              </m:e>
                                              <m:e>
                                                <m:r>
                                                  <a:rPr lang="en-US" altLang="zh-TW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0</m:t>
                                                </m:r>
                                              </m:e>
                                              <m:e>
                                                <m:r>
                                                  <a:rPr lang="en-US" altLang="zh-TW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−1</m:t>
                                                </m:r>
                                              </m:e>
                                              <m:e>
                                                <m:r>
                                                  <a:rPr lang="en-US" altLang="zh-TW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e>
                                              <m:e>
                                                <m:r>
                                                  <a:rPr lang="en-US" altLang="zh-TW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0</m:t>
                                                </m:r>
                                              </m:e>
                                            </m:eqArr>
                                          </m:e>
                                          <m:e>
                                            <m:eqArr>
                                              <m:eqArrPr>
                                                <m:ctrlPr>
                                                  <a:rPr lang="en-US" altLang="zh-TW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eqArrPr>
                                              <m:e>
                                                <m:r>
                                                  <a:rPr lang="en-US" altLang="zh-TW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0</m:t>
                                                </m:r>
                                              </m:e>
                                              <m:e>
                                                <m:r>
                                                  <a:rPr lang="en-US" altLang="zh-TW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0</m:t>
                                                </m:r>
                                              </m:e>
                                              <m:e>
                                                <m:r>
                                                  <a:rPr lang="en-US" altLang="zh-TW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−1</m:t>
                                                </m:r>
                                              </m:e>
                                              <m:e>
                                                <m:r>
                                                  <a:rPr lang="en-US" altLang="zh-TW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0</m:t>
                                                </m:r>
                                              </m:e>
                                              <m:e>
                                                <m:r>
                                                  <a:rPr lang="en-US" altLang="zh-TW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e>
                                            </m:eqArr>
                                          </m:e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3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altLang="zh-TW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eqArr>
                                                    <m:eqArrPr>
                                                      <m:ctrlPr>
                                                        <a:rPr lang="en-US" altLang="zh-TW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eqArrPr>
                                                    <m:e>
                                                      <m:r>
                                                        <a:rPr lang="en-US" altLang="zh-TW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0</m:t>
                                                      </m:r>
                                                    </m:e>
                                                    <m:e>
                                                      <m:r>
                                                        <a:rPr lang="en-US" altLang="zh-TW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0</m:t>
                                                      </m:r>
                                                    </m:e>
                                                    <m:e>
                                                      <m:r>
                                                        <a:rPr lang="en-US" altLang="zh-TW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0</m:t>
                                                      </m:r>
                                                    </m:e>
                                                    <m:e>
                                                      <m:r>
                                                        <a:rPr lang="en-US" altLang="zh-TW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−1</m:t>
                                                      </m:r>
                                                    </m:e>
                                                    <m:e>
                                                      <m:r>
                                                        <a:rPr lang="en-US" altLang="zh-TW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1</m:t>
                                                      </m:r>
                                                    </m:e>
                                                  </m:eqArr>
                                                </m:e>
                                                <m:e>
                                                  <m:eqArr>
                                                    <m:eqArrPr>
                                                      <m:ctrlPr>
                                                        <a:rPr lang="en-US" altLang="zh-TW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eqArrPr>
                                                    <m:e>
                                                      <m:r>
                                                        <a:rPr lang="en-US" altLang="zh-TW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0</m:t>
                                                      </m:r>
                                                    </m:e>
                                                    <m:e>
                                                      <m:r>
                                                        <a:rPr lang="en-US" altLang="zh-TW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0</m:t>
                                                      </m:r>
                                                    </m:e>
                                                    <m:e>
                                                      <m:r>
                                                        <a:rPr lang="en-US" altLang="zh-TW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0</m:t>
                                                      </m:r>
                                                    </m:e>
                                                    <m:e>
                                                      <m:r>
                                                        <a:rPr lang="en-US" altLang="zh-TW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−1</m:t>
                                                      </m:r>
                                                    </m:e>
                                                    <m:e>
                                                      <m:r>
                                                        <a:rPr lang="en-US" altLang="zh-TW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0</m:t>
                                                      </m:r>
                                                    </m:e>
                                                  </m:eqArr>
                                                </m:e>
                                                <m:e>
                                                  <m:m>
                                                    <m:mPr>
                                                      <m:mcs>
                                                        <m:mc>
                                                          <m:mcPr>
                                                            <m:count m:val="3"/>
                                                            <m:mcJc m:val="center"/>
                                                          </m:mcPr>
                                                        </m:mc>
                                                      </m:mcs>
                                                      <m:ctrlPr>
                                                        <a:rPr lang="en-US" altLang="zh-TW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mPr>
                                                    <m:mr>
                                                      <m:e>
                                                        <m:eqArr>
                                                          <m:eqArrPr>
                                                            <m:ctrlPr>
                                                              <a:rPr lang="en-US" altLang="zh-TW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</m:ctrlPr>
                                                          </m:eqArrPr>
                                                          <m:e>
                                                            <m:r>
                                                              <a:rPr lang="en-US" altLang="zh-TW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0</m:t>
                                                            </m:r>
                                                          </m:e>
                                                          <m:e>
                                                            <m:r>
                                                              <a:rPr lang="en-US" altLang="zh-TW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0</m:t>
                                                            </m:r>
                                                          </m:e>
                                                          <m:e>
                                                            <m:r>
                                                              <a:rPr lang="en-US" altLang="zh-TW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0</m:t>
                                                            </m:r>
                                                          </m:e>
                                                          <m:e>
                                                            <m:r>
                                                              <a:rPr lang="en-US" altLang="zh-TW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0</m:t>
                                                            </m:r>
                                                          </m:e>
                                                          <m:e>
                                                            <m:r>
                                                              <a:rPr lang="en-US" altLang="zh-TW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−1</m:t>
                                                            </m:r>
                                                          </m:e>
                                                        </m:eqArr>
                                                      </m:e>
                                                      <m:e>
                                                        <m:eqArr>
                                                          <m:eqArrPr>
                                                            <m:ctrlPr>
                                                              <a:rPr lang="en-US" altLang="zh-TW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</m:ctrlPr>
                                                          </m:eqArrPr>
                                                          <m:e>
                                                            <m:r>
                                                              <a:rPr lang="en-US" altLang="zh-TW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0</m:t>
                                                            </m:r>
                                                          </m:e>
                                                          <m:e>
                                                            <m:r>
                                                              <a:rPr lang="en-US" altLang="zh-TW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0</m:t>
                                                            </m:r>
                                                          </m:e>
                                                          <m:e>
                                                            <m:r>
                                                              <a:rPr lang="en-US" altLang="zh-TW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0</m:t>
                                                            </m:r>
                                                          </m:e>
                                                          <m:e>
                                                            <m:r>
                                                              <a:rPr lang="en-US" altLang="zh-TW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−1</m:t>
                                                            </m:r>
                                                          </m:e>
                                                          <m:e>
                                                            <m:r>
                                                              <a:rPr lang="en-US" altLang="zh-TW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0</m:t>
                                                            </m:r>
                                                          </m:e>
                                                        </m:eqArr>
                                                      </m:e>
                                                      <m:e>
                                                        <m:eqArr>
                                                          <m:eqArrPr>
                                                            <m:ctrlPr>
                                                              <a:rPr lang="en-US" altLang="zh-TW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</m:ctrlPr>
                                                          </m:eqArrPr>
                                                          <m:e>
                                                            <m:r>
                                                              <a:rPr lang="en-US" altLang="zh-TW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0</m:t>
                                                            </m:r>
                                                          </m:e>
                                                          <m:e>
                                                            <m:r>
                                                              <a:rPr lang="en-US" altLang="zh-TW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0</m:t>
                                                            </m:r>
                                                          </m:e>
                                                          <m:e>
                                                            <m:r>
                                                              <a:rPr lang="en-US" altLang="zh-TW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0</m:t>
                                                            </m:r>
                                                          </m:e>
                                                          <m:e>
                                                            <m:r>
                                                              <a:rPr lang="en-US" altLang="zh-TW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0</m:t>
                                                            </m:r>
                                                          </m:e>
                                                          <m:e>
                                                            <m:r>
                                                              <a:rPr lang="en-US" altLang="zh-TW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−1</m:t>
                                                            </m:r>
                                                          </m:e>
                                                        </m:eqArr>
                                                      </m:e>
                                                    </m:mr>
                                                  </m:m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lang="zh-TW" altLang="en-US" i="1" smtClean="0">
                          <a:latin typeface="Cambria Math" panose="02040503050406030204" pitchFamily="18" charset="0"/>
                        </a:rPr>
                        <m:t>∙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13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14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15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16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17</m:t>
                              </m:r>
                            </m:e>
                          </m:eqArr>
                        </m:e>
                      </m:d>
                      <m:r>
                        <a:rPr lang="en-US" altLang="zh-TW" b="0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" name="文字方塊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670" y="1770419"/>
                <a:ext cx="11091439" cy="481958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矩形 64"/>
          <p:cNvSpPr/>
          <p:nvPr/>
        </p:nvSpPr>
        <p:spPr>
          <a:xfrm flipH="1">
            <a:off x="9632690" y="1735996"/>
            <a:ext cx="635433" cy="4860116"/>
          </a:xfrm>
          <a:prstGeom prst="rect">
            <a:avLst/>
          </a:prstGeom>
          <a:solidFill>
            <a:schemeClr val="accent4">
              <a:alpha val="2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1" name="矩形 60"/>
          <p:cNvSpPr/>
          <p:nvPr/>
        </p:nvSpPr>
        <p:spPr>
          <a:xfrm>
            <a:off x="704675" y="3422708"/>
            <a:ext cx="8858775" cy="1493241"/>
          </a:xfrm>
          <a:prstGeom prst="rect">
            <a:avLst/>
          </a:prstGeom>
          <a:solidFill>
            <a:schemeClr val="accent6">
              <a:alpha val="2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1" name="文字方塊 70"/>
          <p:cNvSpPr txBox="1"/>
          <p:nvPr/>
        </p:nvSpPr>
        <p:spPr>
          <a:xfrm>
            <a:off x="4869024" y="2983804"/>
            <a:ext cx="3626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 smtClean="0">
                <a:solidFill>
                  <a:schemeClr val="accent6"/>
                </a:solidFill>
              </a:rPr>
              <a:t>A</a:t>
            </a:r>
            <a:endParaRPr lang="zh-TW" altLang="en-US" sz="2400" dirty="0">
              <a:solidFill>
                <a:schemeClr val="accent6"/>
              </a:solidFill>
            </a:endParaRPr>
          </a:p>
        </p:txBody>
      </p:sp>
      <p:sp>
        <p:nvSpPr>
          <p:cNvPr id="72" name="文字方塊 71"/>
          <p:cNvSpPr txBox="1"/>
          <p:nvPr/>
        </p:nvSpPr>
        <p:spPr>
          <a:xfrm>
            <a:off x="9791548" y="1223010"/>
            <a:ext cx="317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solidFill>
                  <a:schemeClr val="accent4"/>
                </a:solidFill>
              </a:rPr>
              <a:t>x</a:t>
            </a:r>
            <a:endParaRPr lang="zh-TW" altLang="en-US" sz="2400" dirty="0">
              <a:solidFill>
                <a:schemeClr val="accent4"/>
              </a:solidFill>
            </a:endParaRPr>
          </a:p>
        </p:txBody>
      </p:sp>
      <p:sp>
        <p:nvSpPr>
          <p:cNvPr id="73" name="文字方塊 72"/>
          <p:cNvSpPr txBox="1"/>
          <p:nvPr/>
        </p:nvSpPr>
        <p:spPr>
          <a:xfrm>
            <a:off x="10483984" y="3088859"/>
            <a:ext cx="3465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b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74" name="矩形 73"/>
          <p:cNvSpPr/>
          <p:nvPr/>
        </p:nvSpPr>
        <p:spPr>
          <a:xfrm>
            <a:off x="10483984" y="3498710"/>
            <a:ext cx="322303" cy="1300285"/>
          </a:xfrm>
          <a:prstGeom prst="rect">
            <a:avLst/>
          </a:prstGeom>
          <a:solidFill>
            <a:srgbClr val="FF0000">
              <a:alpha val="2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0000"/>
              </a:solidFill>
            </a:endParaRPr>
          </a:p>
        </p:txBody>
      </p:sp>
      <p:cxnSp>
        <p:nvCxnSpPr>
          <p:cNvPr id="76" name="直線單箭頭接點 75"/>
          <p:cNvCxnSpPr/>
          <p:nvPr/>
        </p:nvCxnSpPr>
        <p:spPr>
          <a:xfrm>
            <a:off x="7208673" y="2697435"/>
            <a:ext cx="0" cy="64900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7" name="矩形 76"/>
          <p:cNvSpPr/>
          <p:nvPr/>
        </p:nvSpPr>
        <p:spPr>
          <a:xfrm>
            <a:off x="5594521" y="197484"/>
            <a:ext cx="3563467" cy="2499951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4679870" y="4956476"/>
            <a:ext cx="740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5 x 17</a:t>
            </a:r>
            <a:endParaRPr lang="zh-TW" altLang="en-US" dirty="0"/>
          </a:p>
        </p:txBody>
      </p:sp>
      <p:sp>
        <p:nvSpPr>
          <p:cNvPr id="21" name="文字方塊 20"/>
          <p:cNvSpPr txBox="1"/>
          <p:nvPr/>
        </p:nvSpPr>
        <p:spPr>
          <a:xfrm>
            <a:off x="9618126" y="6531776"/>
            <a:ext cx="737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17 x 1</a:t>
            </a:r>
            <a:endParaRPr lang="zh-TW" altLang="en-US" dirty="0"/>
          </a:p>
        </p:txBody>
      </p:sp>
      <p:sp>
        <p:nvSpPr>
          <p:cNvPr id="22" name="文字方塊 21"/>
          <p:cNvSpPr txBox="1"/>
          <p:nvPr/>
        </p:nvSpPr>
        <p:spPr>
          <a:xfrm>
            <a:off x="10355366" y="4965788"/>
            <a:ext cx="737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5</a:t>
            </a:r>
            <a:r>
              <a:rPr lang="en-US" altLang="zh-TW" dirty="0" smtClean="0"/>
              <a:t> x 1</a:t>
            </a:r>
            <a:endParaRPr lang="zh-TW" altLang="en-US" dirty="0"/>
          </a:p>
        </p:txBody>
      </p:sp>
      <p:cxnSp>
        <p:nvCxnSpPr>
          <p:cNvPr id="7" name="直線單箭頭接點 6"/>
          <p:cNvCxnSpPr>
            <a:stCxn id="26" idx="2"/>
            <a:endCxn id="72" idx="3"/>
          </p:cNvCxnSpPr>
          <p:nvPr/>
        </p:nvCxnSpPr>
        <p:spPr>
          <a:xfrm flipH="1">
            <a:off x="10109264" y="867737"/>
            <a:ext cx="697023" cy="58610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字方塊 25"/>
          <p:cNvSpPr txBox="1"/>
          <p:nvPr/>
        </p:nvSpPr>
        <p:spPr>
          <a:xfrm>
            <a:off x="9749835" y="406072"/>
            <a:ext cx="21129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>
                <a:solidFill>
                  <a:srgbClr val="FF0000"/>
                </a:solidFill>
              </a:rPr>
              <a:t>Unknown flows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5567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10" r="9056"/>
          <a:stretch/>
        </p:blipFill>
        <p:spPr>
          <a:xfrm>
            <a:off x="724135" y="1200019"/>
            <a:ext cx="4811279" cy="5360835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342108" y="339077"/>
            <a:ext cx="476329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 smtClean="0">
                <a:ea typeface="標楷體" panose="03000509000000000000" pitchFamily="65" charset="-120"/>
              </a:rPr>
              <a:t>Topological </a:t>
            </a:r>
            <a:r>
              <a:rPr lang="en-US" altLang="zh-TW" sz="2800" dirty="0">
                <a:ea typeface="標楷體" panose="03000509000000000000" pitchFamily="65" charset="-120"/>
              </a:rPr>
              <a:t>food web structure</a:t>
            </a:r>
            <a:endParaRPr lang="zh-TW" altLang="en-US" sz="2800" dirty="0"/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/>
          </p:nvPr>
        </p:nvGraphicFramePr>
        <p:xfrm>
          <a:off x="5535416" y="424814"/>
          <a:ext cx="6174232" cy="6357980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1185066">
                  <a:extLst>
                    <a:ext uri="{9D8B030D-6E8A-4147-A177-3AD203B41FA5}">
                      <a16:colId xmlns:a16="http://schemas.microsoft.com/office/drawing/2014/main" val="1748094788"/>
                    </a:ext>
                  </a:extLst>
                </a:gridCol>
                <a:gridCol w="4989166">
                  <a:extLst>
                    <a:ext uri="{9D8B030D-6E8A-4147-A177-3AD203B41FA5}">
                      <a16:colId xmlns:a16="http://schemas.microsoft.com/office/drawing/2014/main" val="2360308015"/>
                    </a:ext>
                  </a:extLst>
                </a:gridCol>
              </a:tblGrid>
              <a:tr h="400892"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SYM</a:t>
                      </a:r>
                      <a:endParaRPr lang="zh-TW" altLang="en-US" sz="1400" dirty="0">
                        <a:latin typeface="+mn-lt"/>
                      </a:endParaRPr>
                    </a:p>
                  </a:txBody>
                  <a:tcPr marL="80532" marR="80532" marT="40266" marB="40266"/>
                </a:tc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MEANING</a:t>
                      </a:r>
                      <a:endParaRPr lang="zh-TW" altLang="en-US" sz="1400" dirty="0">
                        <a:latin typeface="+mn-lt"/>
                      </a:endParaRPr>
                    </a:p>
                  </a:txBody>
                  <a:tcPr marL="80532" marR="80532" marT="40266" marB="40266"/>
                </a:tc>
                <a:extLst>
                  <a:ext uri="{0D108BD9-81ED-4DB2-BD59-A6C34878D82A}">
                    <a16:rowId xmlns:a16="http://schemas.microsoft.com/office/drawing/2014/main" val="3094469595"/>
                  </a:ext>
                </a:extLst>
              </a:tr>
              <a:tr h="372318"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POC-&gt;SED</a:t>
                      </a:r>
                      <a:endParaRPr lang="zh-TW" altLang="en-US" sz="1400" dirty="0">
                        <a:latin typeface="+mn-lt"/>
                      </a:endParaRPr>
                    </a:p>
                  </a:txBody>
                  <a:tcPr marL="80532" marR="80532" marT="40266" marB="40266"/>
                </a:tc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Organic matter derived from the water column</a:t>
                      </a:r>
                      <a:endParaRPr lang="zh-TW" altLang="en-US" sz="1400" dirty="0">
                        <a:latin typeface="+mn-lt"/>
                      </a:endParaRPr>
                    </a:p>
                  </a:txBody>
                  <a:tcPr marL="80532" marR="80532" marT="40266" marB="40266"/>
                </a:tc>
                <a:extLst>
                  <a:ext uri="{0D108BD9-81ED-4DB2-BD59-A6C34878D82A}">
                    <a16:rowId xmlns:a16="http://schemas.microsoft.com/office/drawing/2014/main" val="3169836619"/>
                  </a:ext>
                </a:extLst>
              </a:tr>
              <a:tr h="372318"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SED-&gt;EXP_S</a:t>
                      </a:r>
                      <a:endParaRPr lang="zh-TW" altLang="en-US" sz="1400" dirty="0">
                        <a:latin typeface="+mn-lt"/>
                      </a:endParaRPr>
                    </a:p>
                  </a:txBody>
                  <a:tcPr marL="80532" marR="80532" marT="40266" marB="40266"/>
                </a:tc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Sediment</a:t>
                      </a:r>
                      <a:r>
                        <a:rPr lang="en-US" altLang="zh-TW" sz="1400" baseline="0" dirty="0" smtClean="0"/>
                        <a:t> export(e.g. downslope, burial…)</a:t>
                      </a:r>
                      <a:endParaRPr lang="zh-TW" altLang="en-US" sz="1400" dirty="0">
                        <a:latin typeface="+mn-lt"/>
                      </a:endParaRPr>
                    </a:p>
                  </a:txBody>
                  <a:tcPr marL="80532" marR="80532" marT="40266" marB="40266"/>
                </a:tc>
                <a:extLst>
                  <a:ext uri="{0D108BD9-81ED-4DB2-BD59-A6C34878D82A}">
                    <a16:rowId xmlns:a16="http://schemas.microsoft.com/office/drawing/2014/main" val="3863493398"/>
                  </a:ext>
                </a:extLst>
              </a:tr>
              <a:tr h="372318"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SED-&gt;BAC</a:t>
                      </a:r>
                      <a:endParaRPr lang="zh-TW" altLang="en-US" sz="1400" dirty="0">
                        <a:latin typeface="+mn-lt"/>
                      </a:endParaRPr>
                    </a:p>
                  </a:txBody>
                  <a:tcPr marL="80532" marR="80532" marT="40266" marB="40266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 smtClean="0"/>
                        <a:t>Bacteria</a:t>
                      </a:r>
                      <a:r>
                        <a:rPr lang="en-US" altLang="zh-TW" sz="1400" baseline="0" dirty="0" smtClean="0"/>
                        <a:t> feed on detritus OC</a:t>
                      </a:r>
                      <a:endParaRPr lang="zh-TW" altLang="en-US" sz="1400" dirty="0" smtClean="0">
                        <a:latin typeface="+mn-lt"/>
                      </a:endParaRPr>
                    </a:p>
                  </a:txBody>
                  <a:tcPr marL="80532" marR="80532" marT="40266" marB="40266"/>
                </a:tc>
                <a:extLst>
                  <a:ext uri="{0D108BD9-81ED-4DB2-BD59-A6C34878D82A}">
                    <a16:rowId xmlns:a16="http://schemas.microsoft.com/office/drawing/2014/main" val="3137605535"/>
                  </a:ext>
                </a:extLst>
              </a:tr>
              <a:tr h="372318"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BAC-&gt;SED</a:t>
                      </a:r>
                      <a:endParaRPr lang="zh-TW" altLang="en-US" sz="1400" dirty="0">
                        <a:latin typeface="+mn-lt"/>
                      </a:endParaRPr>
                    </a:p>
                  </a:txBody>
                  <a:tcPr marL="80532" marR="80532" marT="40266" marB="40266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aseline="0" dirty="0" smtClean="0"/>
                        <a:t>Bacteria feces deposit on sediment</a:t>
                      </a:r>
                      <a:endParaRPr lang="zh-TW" altLang="en-US" sz="1400" dirty="0" smtClean="0">
                        <a:latin typeface="+mn-lt"/>
                      </a:endParaRPr>
                    </a:p>
                  </a:txBody>
                  <a:tcPr marL="80532" marR="80532" marT="40266" marB="40266"/>
                </a:tc>
                <a:extLst>
                  <a:ext uri="{0D108BD9-81ED-4DB2-BD59-A6C34878D82A}">
                    <a16:rowId xmlns:a16="http://schemas.microsoft.com/office/drawing/2014/main" val="4079069678"/>
                  </a:ext>
                </a:extLst>
              </a:tr>
              <a:tr h="372318"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SED-&gt;MEI</a:t>
                      </a:r>
                      <a:endParaRPr lang="zh-TW" altLang="en-US" sz="1400" dirty="0">
                        <a:latin typeface="+mn-lt"/>
                      </a:endParaRPr>
                    </a:p>
                  </a:txBody>
                  <a:tcPr marL="80532" marR="80532" marT="40266" marB="40266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 err="1" smtClean="0"/>
                        <a:t>Meiofauna</a:t>
                      </a:r>
                      <a:r>
                        <a:rPr lang="en-US" altLang="zh-TW" sz="1400" baseline="0" dirty="0" smtClean="0"/>
                        <a:t> feed on detritus OC</a:t>
                      </a:r>
                      <a:endParaRPr lang="zh-TW" altLang="en-US" sz="1400" dirty="0" smtClean="0">
                        <a:latin typeface="+mn-lt"/>
                      </a:endParaRPr>
                    </a:p>
                  </a:txBody>
                  <a:tcPr marL="80532" marR="80532" marT="40266" marB="40266"/>
                </a:tc>
                <a:extLst>
                  <a:ext uri="{0D108BD9-81ED-4DB2-BD59-A6C34878D82A}">
                    <a16:rowId xmlns:a16="http://schemas.microsoft.com/office/drawing/2014/main" val="2926865966"/>
                  </a:ext>
                </a:extLst>
              </a:tr>
              <a:tr h="372318"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MEI-&gt;SED</a:t>
                      </a:r>
                      <a:endParaRPr lang="zh-TW" altLang="en-US" sz="1400" dirty="0">
                        <a:latin typeface="+mn-lt"/>
                      </a:endParaRPr>
                    </a:p>
                  </a:txBody>
                  <a:tcPr marL="80532" marR="80532" marT="40266" marB="40266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aseline="0" dirty="0" err="1" smtClean="0"/>
                        <a:t>Meiofauna</a:t>
                      </a:r>
                      <a:r>
                        <a:rPr lang="en-US" altLang="zh-TW" sz="1400" baseline="0" dirty="0" smtClean="0"/>
                        <a:t> feces deposit on sediment</a:t>
                      </a:r>
                      <a:endParaRPr lang="zh-TW" altLang="en-US" sz="1400" dirty="0" smtClean="0">
                        <a:latin typeface="+mn-lt"/>
                      </a:endParaRPr>
                    </a:p>
                  </a:txBody>
                  <a:tcPr marL="80532" marR="80532" marT="40266" marB="40266"/>
                </a:tc>
                <a:extLst>
                  <a:ext uri="{0D108BD9-81ED-4DB2-BD59-A6C34878D82A}">
                    <a16:rowId xmlns:a16="http://schemas.microsoft.com/office/drawing/2014/main" val="478006076"/>
                  </a:ext>
                </a:extLst>
              </a:tr>
              <a:tr h="372318"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SED-&gt;MAC</a:t>
                      </a:r>
                      <a:endParaRPr lang="zh-TW" altLang="en-US" sz="1400" dirty="0">
                        <a:latin typeface="+mn-lt"/>
                      </a:endParaRPr>
                    </a:p>
                  </a:txBody>
                  <a:tcPr marL="80532" marR="80532" marT="40266" marB="40266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 err="1" smtClean="0"/>
                        <a:t>Macrofauna</a:t>
                      </a:r>
                      <a:r>
                        <a:rPr lang="en-US" altLang="zh-TW" sz="1400" baseline="0" dirty="0" smtClean="0"/>
                        <a:t> feed on detritus OC</a:t>
                      </a:r>
                      <a:endParaRPr lang="zh-TW" altLang="en-US" sz="1400" dirty="0" smtClean="0">
                        <a:latin typeface="+mn-lt"/>
                      </a:endParaRPr>
                    </a:p>
                  </a:txBody>
                  <a:tcPr marL="80532" marR="80532" marT="40266" marB="40266"/>
                </a:tc>
                <a:extLst>
                  <a:ext uri="{0D108BD9-81ED-4DB2-BD59-A6C34878D82A}">
                    <a16:rowId xmlns:a16="http://schemas.microsoft.com/office/drawing/2014/main" val="3011315748"/>
                  </a:ext>
                </a:extLst>
              </a:tr>
              <a:tr h="372318"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MAC-&gt;SED</a:t>
                      </a:r>
                      <a:endParaRPr lang="zh-TW" altLang="en-US" sz="1400" dirty="0">
                        <a:latin typeface="+mn-lt"/>
                      </a:endParaRPr>
                    </a:p>
                  </a:txBody>
                  <a:tcPr marL="80532" marR="80532" marT="40266" marB="40266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aseline="0" dirty="0" err="1" smtClean="0"/>
                        <a:t>Macrofauna</a:t>
                      </a:r>
                      <a:r>
                        <a:rPr lang="en-US" altLang="zh-TW" sz="1400" baseline="0" dirty="0" smtClean="0"/>
                        <a:t> feces deposit on sediment</a:t>
                      </a:r>
                      <a:endParaRPr lang="zh-TW" altLang="en-US" sz="1400" dirty="0" smtClean="0">
                        <a:latin typeface="+mn-lt"/>
                      </a:endParaRPr>
                    </a:p>
                  </a:txBody>
                  <a:tcPr marL="80532" marR="80532" marT="40266" marB="40266"/>
                </a:tc>
                <a:extLst>
                  <a:ext uri="{0D108BD9-81ED-4DB2-BD59-A6C34878D82A}">
                    <a16:rowId xmlns:a16="http://schemas.microsoft.com/office/drawing/2014/main" val="1242351842"/>
                  </a:ext>
                </a:extLst>
              </a:tr>
              <a:tr h="372318"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BAC-&gt;MEI</a:t>
                      </a:r>
                      <a:endParaRPr lang="zh-TW" altLang="en-US" sz="1400" dirty="0">
                        <a:latin typeface="+mn-lt"/>
                      </a:endParaRPr>
                    </a:p>
                  </a:txBody>
                  <a:tcPr marL="80532" marR="80532" marT="40266" marB="40266"/>
                </a:tc>
                <a:tc>
                  <a:txBody>
                    <a:bodyPr/>
                    <a:lstStyle/>
                    <a:p>
                      <a:r>
                        <a:rPr lang="en-US" altLang="zh-TW" sz="1400" dirty="0" err="1" smtClean="0"/>
                        <a:t>Meiofauna</a:t>
                      </a:r>
                      <a:r>
                        <a:rPr lang="en-US" altLang="zh-TW" sz="1400" dirty="0" smtClean="0"/>
                        <a:t> feed</a:t>
                      </a:r>
                      <a:r>
                        <a:rPr lang="en-US" altLang="zh-TW" sz="1400" baseline="0" dirty="0" smtClean="0"/>
                        <a:t> on bacteria</a:t>
                      </a:r>
                      <a:endParaRPr lang="zh-TW" altLang="en-US" sz="1400" dirty="0">
                        <a:latin typeface="+mn-lt"/>
                      </a:endParaRPr>
                    </a:p>
                  </a:txBody>
                  <a:tcPr marL="80532" marR="80532" marT="40266" marB="40266"/>
                </a:tc>
                <a:extLst>
                  <a:ext uri="{0D108BD9-81ED-4DB2-BD59-A6C34878D82A}">
                    <a16:rowId xmlns:a16="http://schemas.microsoft.com/office/drawing/2014/main" val="3886726899"/>
                  </a:ext>
                </a:extLst>
              </a:tr>
              <a:tr h="372318"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BAC-&gt;MAC</a:t>
                      </a:r>
                      <a:endParaRPr lang="zh-TW" altLang="en-US" sz="1400" dirty="0">
                        <a:latin typeface="+mn-lt"/>
                      </a:endParaRPr>
                    </a:p>
                  </a:txBody>
                  <a:tcPr marL="80532" marR="80532" marT="40266" marB="40266"/>
                </a:tc>
                <a:tc>
                  <a:txBody>
                    <a:bodyPr/>
                    <a:lstStyle/>
                    <a:p>
                      <a:r>
                        <a:rPr lang="en-US" altLang="zh-TW" sz="1400" dirty="0" err="1" smtClean="0"/>
                        <a:t>Macrofauna</a:t>
                      </a:r>
                      <a:r>
                        <a:rPr lang="en-US" altLang="zh-TW" sz="1400" baseline="0" dirty="0" smtClean="0"/>
                        <a:t> feed on bacteria</a:t>
                      </a:r>
                      <a:endParaRPr lang="zh-TW" altLang="en-US" sz="1400" dirty="0">
                        <a:latin typeface="+mn-lt"/>
                      </a:endParaRPr>
                    </a:p>
                  </a:txBody>
                  <a:tcPr marL="80532" marR="80532" marT="40266" marB="40266"/>
                </a:tc>
                <a:extLst>
                  <a:ext uri="{0D108BD9-81ED-4DB2-BD59-A6C34878D82A}">
                    <a16:rowId xmlns:a16="http://schemas.microsoft.com/office/drawing/2014/main" val="1509275914"/>
                  </a:ext>
                </a:extLst>
              </a:tr>
              <a:tr h="372318"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MEI-&gt;MAC</a:t>
                      </a:r>
                      <a:endParaRPr lang="zh-TW" altLang="en-US" sz="1400" dirty="0">
                        <a:latin typeface="+mn-lt"/>
                      </a:endParaRPr>
                    </a:p>
                  </a:txBody>
                  <a:tcPr marL="80532" marR="80532" marT="40266" marB="40266"/>
                </a:tc>
                <a:tc>
                  <a:txBody>
                    <a:bodyPr/>
                    <a:lstStyle/>
                    <a:p>
                      <a:r>
                        <a:rPr lang="en-US" altLang="zh-TW" sz="1400" dirty="0" err="1" smtClean="0"/>
                        <a:t>Macrofauna</a:t>
                      </a:r>
                      <a:r>
                        <a:rPr lang="en-US" altLang="zh-TW" sz="1400" dirty="0" smtClean="0"/>
                        <a:t> feed on</a:t>
                      </a:r>
                      <a:r>
                        <a:rPr lang="en-US" altLang="zh-TW" sz="1400" baseline="0" dirty="0" smtClean="0"/>
                        <a:t> </a:t>
                      </a:r>
                      <a:r>
                        <a:rPr lang="en-US" altLang="zh-TW" sz="1400" baseline="0" dirty="0" err="1" smtClean="0"/>
                        <a:t>meiofauna</a:t>
                      </a:r>
                      <a:endParaRPr lang="zh-TW" altLang="en-US" sz="1400" dirty="0">
                        <a:latin typeface="+mn-lt"/>
                      </a:endParaRPr>
                    </a:p>
                  </a:txBody>
                  <a:tcPr marL="80532" marR="80532" marT="40266" marB="40266"/>
                </a:tc>
                <a:extLst>
                  <a:ext uri="{0D108BD9-81ED-4DB2-BD59-A6C34878D82A}">
                    <a16:rowId xmlns:a16="http://schemas.microsoft.com/office/drawing/2014/main" val="424432162"/>
                  </a:ext>
                </a:extLst>
              </a:tr>
              <a:tr h="372318"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MEI-&gt;EXP_B</a:t>
                      </a:r>
                      <a:endParaRPr lang="zh-TW" altLang="en-US" sz="1400" dirty="0">
                        <a:latin typeface="+mn-lt"/>
                      </a:endParaRPr>
                    </a:p>
                  </a:txBody>
                  <a:tcPr marL="80532" marR="80532" marT="40266" marB="40266"/>
                </a:tc>
                <a:tc>
                  <a:txBody>
                    <a:bodyPr/>
                    <a:lstStyle/>
                    <a:p>
                      <a:r>
                        <a:rPr lang="en-US" altLang="zh-TW" sz="1400" baseline="0" dirty="0" err="1" smtClean="0"/>
                        <a:t>Meiofauna</a:t>
                      </a:r>
                      <a:r>
                        <a:rPr lang="en-US" altLang="zh-TW" sz="1400" baseline="0" dirty="0" smtClean="0"/>
                        <a:t> predated by other </a:t>
                      </a:r>
                      <a:r>
                        <a:rPr lang="en-US" altLang="zh-TW" sz="1400" dirty="0" err="1" smtClean="0"/>
                        <a:t>benthopelagic</a:t>
                      </a:r>
                      <a:r>
                        <a:rPr lang="en-US" altLang="zh-TW" sz="1400" dirty="0" smtClean="0"/>
                        <a:t>/pelagic predators </a:t>
                      </a:r>
                      <a:endParaRPr lang="zh-TW" altLang="en-US" sz="1400" dirty="0">
                        <a:latin typeface="+mn-lt"/>
                      </a:endParaRPr>
                    </a:p>
                  </a:txBody>
                  <a:tcPr marL="80532" marR="80532" marT="40266" marB="40266"/>
                </a:tc>
                <a:extLst>
                  <a:ext uri="{0D108BD9-81ED-4DB2-BD59-A6C34878D82A}">
                    <a16:rowId xmlns:a16="http://schemas.microsoft.com/office/drawing/2014/main" val="756354211"/>
                  </a:ext>
                </a:extLst>
              </a:tr>
              <a:tr h="37231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 smtClean="0"/>
                        <a:t>MAC-&gt;EXP_B</a:t>
                      </a:r>
                      <a:endParaRPr lang="zh-TW" altLang="en-US" sz="1400" dirty="0" smtClean="0">
                        <a:latin typeface="+mn-lt"/>
                      </a:endParaRPr>
                    </a:p>
                  </a:txBody>
                  <a:tcPr marL="80532" marR="80532" marT="40266" marB="40266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 err="1" smtClean="0"/>
                        <a:t>Macrofauna</a:t>
                      </a:r>
                      <a:r>
                        <a:rPr lang="en-US" altLang="zh-TW" sz="1400" dirty="0" smtClean="0"/>
                        <a:t> </a:t>
                      </a:r>
                      <a:r>
                        <a:rPr lang="en-US" altLang="zh-TW" sz="1400" baseline="0" dirty="0" smtClean="0"/>
                        <a:t>predated by other </a:t>
                      </a:r>
                      <a:r>
                        <a:rPr lang="en-US" altLang="zh-TW" sz="1400" dirty="0" err="1" smtClean="0"/>
                        <a:t>benthopelagic</a:t>
                      </a:r>
                      <a:r>
                        <a:rPr lang="en-US" altLang="zh-TW" sz="1400" dirty="0" smtClean="0"/>
                        <a:t>/pelagic predators </a:t>
                      </a:r>
                      <a:endParaRPr lang="zh-TW" altLang="en-US" sz="1400" dirty="0" smtClean="0">
                        <a:latin typeface="+mn-lt"/>
                      </a:endParaRPr>
                    </a:p>
                  </a:txBody>
                  <a:tcPr marL="80532" marR="80532" marT="40266" marB="40266"/>
                </a:tc>
                <a:extLst>
                  <a:ext uri="{0D108BD9-81ED-4DB2-BD59-A6C34878D82A}">
                    <a16:rowId xmlns:a16="http://schemas.microsoft.com/office/drawing/2014/main" val="570368666"/>
                  </a:ext>
                </a:extLst>
              </a:tr>
              <a:tr h="372318"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BAC-&gt;DIC</a:t>
                      </a:r>
                      <a:endParaRPr lang="zh-TW" altLang="en-US" sz="1400" dirty="0">
                        <a:latin typeface="+mn-lt"/>
                      </a:endParaRPr>
                    </a:p>
                  </a:txBody>
                  <a:tcPr marL="80532" marR="80532" marT="40266" marB="40266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 smtClean="0"/>
                        <a:t>Bacteria respiration</a:t>
                      </a:r>
                      <a:endParaRPr lang="zh-TW" altLang="en-US" sz="1400" dirty="0" smtClean="0">
                        <a:latin typeface="+mn-lt"/>
                      </a:endParaRPr>
                    </a:p>
                  </a:txBody>
                  <a:tcPr marL="80532" marR="80532" marT="40266" marB="40266"/>
                </a:tc>
                <a:extLst>
                  <a:ext uri="{0D108BD9-81ED-4DB2-BD59-A6C34878D82A}">
                    <a16:rowId xmlns:a16="http://schemas.microsoft.com/office/drawing/2014/main" val="1135518816"/>
                  </a:ext>
                </a:extLst>
              </a:tr>
              <a:tr h="372318"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MEI-&gt;DIC</a:t>
                      </a:r>
                      <a:endParaRPr lang="zh-TW" altLang="en-US" sz="1400" dirty="0">
                        <a:latin typeface="+mn-lt"/>
                      </a:endParaRPr>
                    </a:p>
                  </a:txBody>
                  <a:tcPr marL="80532" marR="80532" marT="40266" marB="40266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aseline="0" dirty="0" err="1" smtClean="0"/>
                        <a:t>Meiofauna</a:t>
                      </a:r>
                      <a:r>
                        <a:rPr lang="en-US" altLang="zh-TW" sz="1400" baseline="0" dirty="0" smtClean="0"/>
                        <a:t> </a:t>
                      </a:r>
                      <a:r>
                        <a:rPr lang="en-US" altLang="zh-TW" sz="1400" dirty="0" smtClean="0"/>
                        <a:t>respiration</a:t>
                      </a:r>
                      <a:endParaRPr lang="zh-TW" altLang="en-US" sz="1400" dirty="0" smtClean="0">
                        <a:latin typeface="+mn-lt"/>
                      </a:endParaRPr>
                    </a:p>
                  </a:txBody>
                  <a:tcPr marL="80532" marR="80532" marT="40266" marB="40266"/>
                </a:tc>
                <a:extLst>
                  <a:ext uri="{0D108BD9-81ED-4DB2-BD59-A6C34878D82A}">
                    <a16:rowId xmlns:a16="http://schemas.microsoft.com/office/drawing/2014/main" val="3951586236"/>
                  </a:ext>
                </a:extLst>
              </a:tr>
              <a:tr h="372318"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MAC-&gt;DIC</a:t>
                      </a:r>
                      <a:endParaRPr lang="zh-TW" altLang="en-US" sz="1400" dirty="0">
                        <a:latin typeface="+mn-lt"/>
                      </a:endParaRPr>
                    </a:p>
                  </a:txBody>
                  <a:tcPr marL="80532" marR="80532" marT="40266" marB="40266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 err="1" smtClean="0"/>
                        <a:t>Macrofauna</a:t>
                      </a:r>
                      <a:r>
                        <a:rPr lang="zh-TW" altLang="en-US" sz="1400" dirty="0" smtClean="0"/>
                        <a:t> </a:t>
                      </a:r>
                      <a:r>
                        <a:rPr lang="en-US" altLang="zh-TW" sz="1400" dirty="0" smtClean="0"/>
                        <a:t>respiration</a:t>
                      </a:r>
                      <a:endParaRPr lang="zh-TW" altLang="en-US" sz="1400" dirty="0" smtClean="0">
                        <a:latin typeface="+mn-lt"/>
                      </a:endParaRPr>
                    </a:p>
                  </a:txBody>
                  <a:tcPr marL="80532" marR="80532" marT="40266" marB="40266"/>
                </a:tc>
                <a:extLst>
                  <a:ext uri="{0D108BD9-81ED-4DB2-BD59-A6C34878D82A}">
                    <a16:rowId xmlns:a16="http://schemas.microsoft.com/office/drawing/2014/main" val="2429297240"/>
                  </a:ext>
                </a:extLst>
              </a:tr>
            </a:tbl>
          </a:graphicData>
        </a:graphic>
      </p:graphicFrame>
      <p:grpSp>
        <p:nvGrpSpPr>
          <p:cNvPr id="16" name="群組 15"/>
          <p:cNvGrpSpPr/>
          <p:nvPr/>
        </p:nvGrpSpPr>
        <p:grpSpPr>
          <a:xfrm>
            <a:off x="217819" y="1200019"/>
            <a:ext cx="2347827" cy="5053058"/>
            <a:chOff x="217819" y="1200019"/>
            <a:chExt cx="2347827" cy="5053058"/>
          </a:xfrm>
        </p:grpSpPr>
        <p:sp>
          <p:nvSpPr>
            <p:cNvPr id="3" name="矩形 2"/>
            <p:cNvSpPr/>
            <p:nvPr/>
          </p:nvSpPr>
          <p:spPr>
            <a:xfrm>
              <a:off x="461639" y="1200019"/>
              <a:ext cx="674703" cy="362451"/>
            </a:xfrm>
            <a:prstGeom prst="rect">
              <a:avLst/>
            </a:prstGeom>
            <a:solidFill>
              <a:srgbClr val="B0C4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8" name="橢圓 7"/>
            <p:cNvSpPr/>
            <p:nvPr/>
          </p:nvSpPr>
          <p:spPr>
            <a:xfrm>
              <a:off x="461639" y="1690894"/>
              <a:ext cx="674703" cy="439748"/>
            </a:xfrm>
            <a:prstGeom prst="ellipse">
              <a:avLst/>
            </a:prstGeom>
            <a:solidFill>
              <a:srgbClr val="FF7F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426131" y="1223916"/>
              <a:ext cx="74571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1600" dirty="0">
                  <a:ea typeface="標楷體" panose="03000509000000000000" pitchFamily="65" charset="-120"/>
                </a:rPr>
                <a:t>abiotic</a:t>
              </a:r>
              <a:endParaRPr lang="zh-TW" altLang="en-US" sz="1600" dirty="0"/>
            </a:p>
          </p:txBody>
        </p:sp>
        <p:sp>
          <p:nvSpPr>
            <p:cNvPr id="10" name="矩形 9"/>
            <p:cNvSpPr/>
            <p:nvPr/>
          </p:nvSpPr>
          <p:spPr>
            <a:xfrm>
              <a:off x="474220" y="1730915"/>
              <a:ext cx="64953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1600" dirty="0" smtClean="0">
                  <a:ea typeface="標楷體" panose="03000509000000000000" pitchFamily="65" charset="-120"/>
                </a:rPr>
                <a:t>biotic</a:t>
              </a:r>
              <a:endParaRPr lang="zh-TW" altLang="en-US" sz="1600" dirty="0"/>
            </a:p>
          </p:txBody>
        </p:sp>
        <p:cxnSp>
          <p:nvCxnSpPr>
            <p:cNvPr id="11" name="直線單箭頭接點 10"/>
            <p:cNvCxnSpPr/>
            <p:nvPr/>
          </p:nvCxnSpPr>
          <p:spPr>
            <a:xfrm flipV="1">
              <a:off x="342108" y="4852759"/>
              <a:ext cx="675901" cy="4494"/>
            </a:xfrm>
            <a:prstGeom prst="straightConnector1">
              <a:avLst/>
            </a:prstGeom>
            <a:solidFill>
              <a:schemeClr val="tx1"/>
            </a:solidFill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線單箭頭接點 11"/>
            <p:cNvCxnSpPr/>
            <p:nvPr/>
          </p:nvCxnSpPr>
          <p:spPr>
            <a:xfrm flipV="1">
              <a:off x="342107" y="5585114"/>
              <a:ext cx="675901" cy="4494"/>
            </a:xfrm>
            <a:prstGeom prst="straightConnector1">
              <a:avLst/>
            </a:prstGeom>
            <a:solidFill>
              <a:schemeClr val="tx1"/>
            </a:solidFill>
            <a:ln w="76200">
              <a:solidFill>
                <a:schemeClr val="accent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線單箭頭接點 12"/>
            <p:cNvCxnSpPr/>
            <p:nvPr/>
          </p:nvCxnSpPr>
          <p:spPr>
            <a:xfrm flipV="1">
              <a:off x="342107" y="5863169"/>
              <a:ext cx="675901" cy="4494"/>
            </a:xfrm>
            <a:prstGeom prst="straightConnector1">
              <a:avLst/>
            </a:prstGeom>
            <a:solidFill>
              <a:schemeClr val="tx1"/>
            </a:solidFill>
            <a:ln w="76200">
              <a:solidFill>
                <a:srgbClr val="FF786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矩形 13"/>
            <p:cNvSpPr/>
            <p:nvPr/>
          </p:nvSpPr>
          <p:spPr>
            <a:xfrm>
              <a:off x="217820" y="4909366"/>
              <a:ext cx="1324080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1600" dirty="0"/>
                <a:t>Internal flows</a:t>
              </a:r>
            </a:p>
          </p:txBody>
        </p:sp>
        <p:sp>
          <p:nvSpPr>
            <p:cNvPr id="15" name="矩形 14"/>
            <p:cNvSpPr/>
            <p:nvPr/>
          </p:nvSpPr>
          <p:spPr>
            <a:xfrm>
              <a:off x="217819" y="5914523"/>
              <a:ext cx="2347827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TW" sz="1600" dirty="0" smtClean="0"/>
                <a:t>Exchange </a:t>
              </a:r>
              <a:r>
                <a:rPr lang="en-US" altLang="zh-TW" sz="1600" dirty="0"/>
                <a:t>with external</a:t>
              </a:r>
              <a:endParaRPr lang="zh-TW" alt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13281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594911" y="572878"/>
            <a:ext cx="290797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 smtClean="0"/>
              <a:t>Ax=b</a:t>
            </a:r>
          </a:p>
          <a:p>
            <a:r>
              <a:rPr lang="en-US" altLang="zh-TW" sz="2800" dirty="0" smtClean="0"/>
              <a:t>Mass conservation</a:t>
            </a:r>
            <a:endParaRPr lang="zh-TW" altLang="en-US" sz="2800" dirty="0"/>
          </a:p>
        </p:txBody>
      </p:sp>
      <p:pic>
        <p:nvPicPr>
          <p:cNvPr id="3" name="圖片 2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10" r="9056"/>
          <a:stretch/>
        </p:blipFill>
        <p:spPr>
          <a:xfrm>
            <a:off x="7234078" y="1049931"/>
            <a:ext cx="4811279" cy="5360835"/>
          </a:xfrm>
          <a:prstGeom prst="rect">
            <a:avLst/>
          </a:prstGeom>
        </p:spPr>
      </p:pic>
      <p:grpSp>
        <p:nvGrpSpPr>
          <p:cNvPr id="4" name="群組 3"/>
          <p:cNvGrpSpPr/>
          <p:nvPr/>
        </p:nvGrpSpPr>
        <p:grpSpPr>
          <a:xfrm>
            <a:off x="6652909" y="1211449"/>
            <a:ext cx="2347827" cy="5053058"/>
            <a:chOff x="217819" y="1200019"/>
            <a:chExt cx="2347827" cy="5053058"/>
          </a:xfrm>
        </p:grpSpPr>
        <p:sp>
          <p:nvSpPr>
            <p:cNvPr id="5" name="矩形 4"/>
            <p:cNvSpPr/>
            <p:nvPr/>
          </p:nvSpPr>
          <p:spPr>
            <a:xfrm>
              <a:off x="461639" y="1200019"/>
              <a:ext cx="674703" cy="362451"/>
            </a:xfrm>
            <a:prstGeom prst="rect">
              <a:avLst/>
            </a:prstGeom>
            <a:solidFill>
              <a:srgbClr val="B0C4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6" name="橢圓 5"/>
            <p:cNvSpPr/>
            <p:nvPr/>
          </p:nvSpPr>
          <p:spPr>
            <a:xfrm>
              <a:off x="461639" y="1690894"/>
              <a:ext cx="674703" cy="439748"/>
            </a:xfrm>
            <a:prstGeom prst="ellipse">
              <a:avLst/>
            </a:prstGeom>
            <a:solidFill>
              <a:srgbClr val="FF7F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426131" y="1223916"/>
              <a:ext cx="74571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1600" dirty="0">
                  <a:ea typeface="標楷體" panose="03000509000000000000" pitchFamily="65" charset="-120"/>
                </a:rPr>
                <a:t>abiotic</a:t>
              </a:r>
              <a:endParaRPr lang="zh-TW" altLang="en-US" sz="1600" dirty="0"/>
            </a:p>
          </p:txBody>
        </p:sp>
        <p:sp>
          <p:nvSpPr>
            <p:cNvPr id="8" name="矩形 7"/>
            <p:cNvSpPr/>
            <p:nvPr/>
          </p:nvSpPr>
          <p:spPr>
            <a:xfrm>
              <a:off x="474220" y="1730915"/>
              <a:ext cx="64953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1600" dirty="0" smtClean="0">
                  <a:ea typeface="標楷體" panose="03000509000000000000" pitchFamily="65" charset="-120"/>
                </a:rPr>
                <a:t>biotic</a:t>
              </a:r>
              <a:endParaRPr lang="zh-TW" altLang="en-US" sz="1600" dirty="0"/>
            </a:p>
          </p:txBody>
        </p:sp>
        <p:cxnSp>
          <p:nvCxnSpPr>
            <p:cNvPr id="9" name="直線單箭頭接點 8"/>
            <p:cNvCxnSpPr/>
            <p:nvPr/>
          </p:nvCxnSpPr>
          <p:spPr>
            <a:xfrm flipV="1">
              <a:off x="342108" y="4852759"/>
              <a:ext cx="675901" cy="4494"/>
            </a:xfrm>
            <a:prstGeom prst="straightConnector1">
              <a:avLst/>
            </a:prstGeom>
            <a:solidFill>
              <a:schemeClr val="tx1"/>
            </a:solidFill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線單箭頭接點 9"/>
            <p:cNvCxnSpPr/>
            <p:nvPr/>
          </p:nvCxnSpPr>
          <p:spPr>
            <a:xfrm flipV="1">
              <a:off x="342107" y="5585114"/>
              <a:ext cx="675901" cy="4494"/>
            </a:xfrm>
            <a:prstGeom prst="straightConnector1">
              <a:avLst/>
            </a:prstGeom>
            <a:solidFill>
              <a:schemeClr val="tx1"/>
            </a:solidFill>
            <a:ln w="76200">
              <a:solidFill>
                <a:schemeClr val="accent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線單箭頭接點 10"/>
            <p:cNvCxnSpPr/>
            <p:nvPr/>
          </p:nvCxnSpPr>
          <p:spPr>
            <a:xfrm flipV="1">
              <a:off x="342107" y="5863169"/>
              <a:ext cx="675901" cy="4494"/>
            </a:xfrm>
            <a:prstGeom prst="straightConnector1">
              <a:avLst/>
            </a:prstGeom>
            <a:solidFill>
              <a:schemeClr val="tx1"/>
            </a:solidFill>
            <a:ln w="76200">
              <a:solidFill>
                <a:srgbClr val="FF786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矩形 11"/>
            <p:cNvSpPr/>
            <p:nvPr/>
          </p:nvSpPr>
          <p:spPr>
            <a:xfrm>
              <a:off x="217820" y="4909366"/>
              <a:ext cx="1324080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1600" dirty="0"/>
                <a:t>Internal flows</a:t>
              </a:r>
            </a:p>
          </p:txBody>
        </p:sp>
        <p:sp>
          <p:nvSpPr>
            <p:cNvPr id="13" name="矩形 12"/>
            <p:cNvSpPr/>
            <p:nvPr/>
          </p:nvSpPr>
          <p:spPr>
            <a:xfrm>
              <a:off x="217819" y="5914523"/>
              <a:ext cx="2347827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TW" sz="1600" dirty="0" smtClean="0"/>
                <a:t>Exchange </a:t>
              </a:r>
              <a:r>
                <a:rPr lang="en-US" altLang="zh-TW" sz="1600" dirty="0"/>
                <a:t>with external</a:t>
              </a:r>
              <a:endParaRPr lang="zh-TW" altLang="en-US" sz="1600" dirty="0"/>
            </a:p>
          </p:txBody>
        </p:sp>
      </p:grpSp>
      <p:grpSp>
        <p:nvGrpSpPr>
          <p:cNvPr id="14" name="群組 13"/>
          <p:cNvGrpSpPr/>
          <p:nvPr/>
        </p:nvGrpSpPr>
        <p:grpSpPr>
          <a:xfrm>
            <a:off x="594911" y="1828609"/>
            <a:ext cx="1294137" cy="2798043"/>
            <a:chOff x="649816" y="2058422"/>
            <a:chExt cx="1294137" cy="279804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矩形 14"/>
                <p:cNvSpPr/>
                <p:nvPr/>
              </p:nvSpPr>
              <p:spPr>
                <a:xfrm>
                  <a:off x="649816" y="2058422"/>
                  <a:ext cx="1220398" cy="61824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TW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TW" b="0" i="1" dirty="0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altLang="zh-TW" b="0" i="1" dirty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TW" b="0" i="1" dirty="0" smtClean="0">
                                <a:latin typeface="Cambria Math" panose="02040503050406030204" pitchFamily="18" charset="0"/>
                              </a:rPr>
                              <m:t>𝑠𝑒𝑑</m:t>
                            </m:r>
                          </m:num>
                          <m:den>
                            <m:r>
                              <a:rPr lang="en-US" altLang="zh-TW" b="0" i="1" dirty="0" smtClean="0"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den>
                        </m:f>
                        <m:r>
                          <a:rPr lang="en-US" altLang="zh-TW" b="0" i="0" dirty="0" smtClean="0"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en-US" altLang="zh-TW" b="0" dirty="0" smtClean="0"/>
                </a:p>
              </p:txBody>
            </p:sp>
          </mc:Choice>
          <mc:Fallback xmlns="">
            <p:sp>
              <p:nvSpPr>
                <p:cNvPr id="72" name="矩形 7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9816" y="2058422"/>
                  <a:ext cx="1220398" cy="618246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矩形 15"/>
                <p:cNvSpPr/>
                <p:nvPr/>
              </p:nvSpPr>
              <p:spPr>
                <a:xfrm>
                  <a:off x="649816" y="2784667"/>
                  <a:ext cx="1225207" cy="61824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TW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TW" b="0" i="1" dirty="0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altLang="zh-TW" b="0" i="1" dirty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TW" b="0" i="1" dirty="0" smtClean="0">
                                <a:latin typeface="Cambria Math" panose="02040503050406030204" pitchFamily="18" charset="0"/>
                              </a:rPr>
                              <m:t>𝑏𝑎𝑐</m:t>
                            </m:r>
                          </m:num>
                          <m:den>
                            <m:r>
                              <a:rPr lang="en-US" altLang="zh-TW" b="0" i="1" dirty="0" smtClean="0"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den>
                        </m:f>
                        <m:r>
                          <a:rPr lang="en-US" altLang="zh-TW" b="0" i="0" dirty="0" smtClean="0"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en-US" altLang="zh-TW" b="0" dirty="0" smtClean="0"/>
                </a:p>
              </p:txBody>
            </p:sp>
          </mc:Choice>
          <mc:Fallback xmlns="">
            <p:sp>
              <p:nvSpPr>
                <p:cNvPr id="73" name="矩形 7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9816" y="2784667"/>
                  <a:ext cx="1225207" cy="618246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矩形 16"/>
                <p:cNvSpPr/>
                <p:nvPr/>
              </p:nvSpPr>
              <p:spPr>
                <a:xfrm>
                  <a:off x="649816" y="3506166"/>
                  <a:ext cx="1247649" cy="61824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TW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TW" b="0" i="1" dirty="0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altLang="zh-TW" b="0" i="1" dirty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TW" b="0" i="1" dirty="0" smtClean="0">
                                <a:latin typeface="Cambria Math" panose="02040503050406030204" pitchFamily="18" charset="0"/>
                              </a:rPr>
                              <m:t>𝑚𝑒𝑖</m:t>
                            </m:r>
                          </m:num>
                          <m:den>
                            <m:r>
                              <a:rPr lang="en-US" altLang="zh-TW" b="0" i="1" dirty="0" smtClean="0"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den>
                        </m:f>
                        <m:r>
                          <a:rPr lang="en-US" altLang="zh-TW" b="0" i="0" dirty="0" smtClean="0"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en-US" altLang="zh-TW" b="0" dirty="0" smtClean="0"/>
                </a:p>
              </p:txBody>
            </p:sp>
          </mc:Choice>
          <mc:Fallback xmlns="">
            <p:sp>
              <p:nvSpPr>
                <p:cNvPr id="74" name="矩形 7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9816" y="3506166"/>
                  <a:ext cx="1247649" cy="618246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矩形 17"/>
                <p:cNvSpPr/>
                <p:nvPr/>
              </p:nvSpPr>
              <p:spPr>
                <a:xfrm>
                  <a:off x="649816" y="4238219"/>
                  <a:ext cx="1294137" cy="61824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TW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TW" b="0" i="1" dirty="0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altLang="zh-TW" b="0" i="1" dirty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TW" b="0" i="1" dirty="0" smtClean="0">
                                <a:latin typeface="Cambria Math" panose="02040503050406030204" pitchFamily="18" charset="0"/>
                              </a:rPr>
                              <m:t>𝑚𝑎𝑐</m:t>
                            </m:r>
                          </m:num>
                          <m:den>
                            <m:r>
                              <a:rPr lang="en-US" altLang="zh-TW" b="0" i="1" dirty="0" smtClean="0"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den>
                        </m:f>
                        <m:r>
                          <a:rPr lang="en-US" altLang="zh-TW" b="0" i="0" dirty="0" smtClean="0"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en-US" altLang="zh-TW" b="0" dirty="0" smtClean="0"/>
                </a:p>
              </p:txBody>
            </p:sp>
          </mc:Choice>
          <mc:Fallback xmlns="">
            <p:sp>
              <p:nvSpPr>
                <p:cNvPr id="75" name="矩形 7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9816" y="4238219"/>
                  <a:ext cx="1294137" cy="618246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027184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圓角矩形 1"/>
          <p:cNvSpPr/>
          <p:nvPr/>
        </p:nvSpPr>
        <p:spPr>
          <a:xfrm>
            <a:off x="185958" y="2340865"/>
            <a:ext cx="1679418" cy="128399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Directly use measured TOU data</a:t>
            </a:r>
            <a:endParaRPr lang="zh-TW" altLang="en-US" dirty="0"/>
          </a:p>
        </p:txBody>
      </p:sp>
      <p:sp>
        <p:nvSpPr>
          <p:cNvPr id="3" name="文字方塊 2"/>
          <p:cNvSpPr txBox="1"/>
          <p:nvPr/>
        </p:nvSpPr>
        <p:spPr>
          <a:xfrm>
            <a:off x="201880" y="265889"/>
            <a:ext cx="50606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 smtClean="0"/>
              <a:t>Dealing with respiration problem</a:t>
            </a:r>
            <a:endParaRPr lang="zh-TW" altLang="en-US" sz="2800" dirty="0"/>
          </a:p>
        </p:txBody>
      </p:sp>
      <p:sp>
        <p:nvSpPr>
          <p:cNvPr id="5" name="矩形 4"/>
          <p:cNvSpPr/>
          <p:nvPr/>
        </p:nvSpPr>
        <p:spPr>
          <a:xfrm>
            <a:off x="185958" y="979908"/>
            <a:ext cx="7050135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000" dirty="0"/>
              <a:t>LSEI error: inequalities </a:t>
            </a:r>
            <a:r>
              <a:rPr lang="zh-TW" altLang="en-US" sz="2000" dirty="0" smtClean="0"/>
              <a:t>contradictory</a:t>
            </a:r>
            <a:endParaRPr lang="en-US" altLang="zh-TW" sz="2000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 smtClean="0"/>
              <a:t>Using </a:t>
            </a:r>
            <a:r>
              <a:rPr lang="en-US" altLang="zh-TW" sz="2000" dirty="0"/>
              <a:t>equalities and/or inequalities that are incompatible. </a:t>
            </a:r>
            <a:endParaRPr lang="en-US" altLang="zh-TW" sz="2000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 err="1" smtClean="0"/>
              <a:t>eg</a:t>
            </a:r>
            <a:r>
              <a:rPr lang="en-US" altLang="zh-TW" sz="2000" dirty="0" smtClean="0"/>
              <a:t>.: I </a:t>
            </a:r>
            <a:r>
              <a:rPr lang="en-US" altLang="zh-TW" sz="2000" dirty="0"/>
              <a:t>want that a &gt; 10 but also that a &lt; </a:t>
            </a:r>
            <a:r>
              <a:rPr lang="en-US" altLang="zh-TW" sz="2000" dirty="0" smtClean="0"/>
              <a:t>2</a:t>
            </a:r>
            <a:endParaRPr lang="zh-TW" altLang="en-US" sz="2000" dirty="0"/>
          </a:p>
        </p:txBody>
      </p:sp>
      <p:grpSp>
        <p:nvGrpSpPr>
          <p:cNvPr id="31" name="群組 30"/>
          <p:cNvGrpSpPr/>
          <p:nvPr/>
        </p:nvGrpSpPr>
        <p:grpSpPr>
          <a:xfrm>
            <a:off x="7450567" y="527905"/>
            <a:ext cx="5073161" cy="5873301"/>
            <a:chOff x="6622015" y="454347"/>
            <a:chExt cx="5073161" cy="5873301"/>
          </a:xfrm>
        </p:grpSpPr>
        <p:pic>
          <p:nvPicPr>
            <p:cNvPr id="4" name="圖片 3"/>
            <p:cNvPicPr/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010" r="9056"/>
            <a:stretch/>
          </p:blipFill>
          <p:spPr>
            <a:xfrm>
              <a:off x="6622015" y="454347"/>
              <a:ext cx="5073161" cy="5873301"/>
            </a:xfrm>
            <a:prstGeom prst="rect">
              <a:avLst/>
            </a:prstGeom>
          </p:spPr>
        </p:pic>
        <p:sp>
          <p:nvSpPr>
            <p:cNvPr id="6" name="橢圓 5"/>
            <p:cNvSpPr/>
            <p:nvPr/>
          </p:nvSpPr>
          <p:spPr>
            <a:xfrm>
              <a:off x="9158595" y="1081778"/>
              <a:ext cx="360309" cy="719590"/>
            </a:xfrm>
            <a:prstGeom prst="ellipse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橢圓 6"/>
            <p:cNvSpPr/>
            <p:nvPr/>
          </p:nvSpPr>
          <p:spPr>
            <a:xfrm>
              <a:off x="8442315" y="5221224"/>
              <a:ext cx="1076589" cy="490728"/>
            </a:xfrm>
            <a:prstGeom prst="ellipse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0" name="矩形 9"/>
          <p:cNvSpPr/>
          <p:nvPr/>
        </p:nvSpPr>
        <p:spPr>
          <a:xfrm>
            <a:off x="2395728" y="2798196"/>
            <a:ext cx="10850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</a:rPr>
              <a:t>LSEI error</a:t>
            </a:r>
          </a:p>
        </p:txBody>
      </p:sp>
      <p:cxnSp>
        <p:nvCxnSpPr>
          <p:cNvPr id="12" name="直線單箭頭接點 11"/>
          <p:cNvCxnSpPr>
            <a:stCxn id="2" idx="3"/>
          </p:cNvCxnSpPr>
          <p:nvPr/>
        </p:nvCxnSpPr>
        <p:spPr>
          <a:xfrm>
            <a:off x="1865376" y="2982862"/>
            <a:ext cx="53035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圓角矩形 18"/>
          <p:cNvSpPr/>
          <p:nvPr/>
        </p:nvSpPr>
        <p:spPr>
          <a:xfrm>
            <a:off x="201880" y="3809525"/>
            <a:ext cx="1679418" cy="128399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Only assume </a:t>
            </a:r>
            <a:r>
              <a:rPr lang="en-US" altLang="zh-TW" dirty="0"/>
              <a:t>maintenance </a:t>
            </a:r>
            <a:r>
              <a:rPr lang="en-US" altLang="zh-TW" dirty="0" smtClean="0"/>
              <a:t>respiration</a:t>
            </a:r>
          </a:p>
          <a:p>
            <a:pPr algn="ctr"/>
            <a:r>
              <a:rPr lang="en-US" altLang="zh-TW" dirty="0" smtClean="0"/>
              <a:t>(van </a:t>
            </a:r>
            <a:r>
              <a:rPr lang="en-US" altLang="zh-TW" dirty="0" err="1" smtClean="0"/>
              <a:t>Oevelen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sp>
        <p:nvSpPr>
          <p:cNvPr id="20" name="圓角矩形 19"/>
          <p:cNvSpPr/>
          <p:nvPr/>
        </p:nvSpPr>
        <p:spPr>
          <a:xfrm>
            <a:off x="185958" y="5327740"/>
            <a:ext cx="1679418" cy="128399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Use speculated respiration rate</a:t>
            </a:r>
            <a:endParaRPr lang="zh-TW" altLang="en-US" dirty="0"/>
          </a:p>
        </p:txBody>
      </p:sp>
      <p:sp>
        <p:nvSpPr>
          <p:cNvPr id="22" name="圓角矩形 21"/>
          <p:cNvSpPr/>
          <p:nvPr/>
        </p:nvSpPr>
        <p:spPr>
          <a:xfrm>
            <a:off x="4190675" y="2426429"/>
            <a:ext cx="3045418" cy="103812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Calculated based </a:t>
            </a:r>
            <a:r>
              <a:rPr lang="en-US" altLang="zh-TW" dirty="0"/>
              <a:t>on </a:t>
            </a:r>
            <a:r>
              <a:rPr lang="en-US" altLang="zh-TW" dirty="0" err="1"/>
              <a:t>allometric</a:t>
            </a:r>
            <a:r>
              <a:rPr lang="en-US" altLang="zh-TW" dirty="0"/>
              <a:t> relationships and </a:t>
            </a:r>
            <a:r>
              <a:rPr lang="en-US" altLang="zh-TW" dirty="0" smtClean="0"/>
              <a:t>temp (</a:t>
            </a:r>
            <a:r>
              <a:rPr lang="en-US" altLang="zh-TW" dirty="0" err="1" smtClean="0"/>
              <a:t>Mahaut</a:t>
            </a:r>
            <a:r>
              <a:rPr lang="en-US" altLang="zh-TW" dirty="0" smtClean="0"/>
              <a:t> et al 1995)</a:t>
            </a:r>
            <a:endParaRPr lang="zh-TW" altLang="en-US" dirty="0"/>
          </a:p>
        </p:txBody>
      </p:sp>
      <p:cxnSp>
        <p:nvCxnSpPr>
          <p:cNvPr id="33" name="直線單箭頭接點 32"/>
          <p:cNvCxnSpPr/>
          <p:nvPr/>
        </p:nvCxnSpPr>
        <p:spPr>
          <a:xfrm>
            <a:off x="3445849" y="2982862"/>
            <a:ext cx="53035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直線單箭頭接點 33"/>
          <p:cNvCxnSpPr>
            <a:endCxn id="35" idx="1"/>
          </p:cNvCxnSpPr>
          <p:nvPr/>
        </p:nvCxnSpPr>
        <p:spPr>
          <a:xfrm>
            <a:off x="1790163" y="4497718"/>
            <a:ext cx="323687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5" name="矩形 34"/>
          <p:cNvSpPr/>
          <p:nvPr/>
        </p:nvSpPr>
        <p:spPr>
          <a:xfrm>
            <a:off x="5027036" y="4313052"/>
            <a:ext cx="16797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Successfully run</a:t>
            </a:r>
            <a:endParaRPr lang="zh-TW" altLang="en-US" dirty="0">
              <a:solidFill>
                <a:srgbClr val="FF0000"/>
              </a:solidFill>
            </a:endParaRPr>
          </a:p>
        </p:txBody>
      </p:sp>
      <p:cxnSp>
        <p:nvCxnSpPr>
          <p:cNvPr id="36" name="直線單箭頭接點 35"/>
          <p:cNvCxnSpPr>
            <a:stCxn id="22" idx="2"/>
          </p:cNvCxnSpPr>
          <p:nvPr/>
        </p:nvCxnSpPr>
        <p:spPr>
          <a:xfrm>
            <a:off x="5713384" y="3464555"/>
            <a:ext cx="5929" cy="84849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直線單箭頭接點 39"/>
          <p:cNvCxnSpPr/>
          <p:nvPr/>
        </p:nvCxnSpPr>
        <p:spPr>
          <a:xfrm flipV="1">
            <a:off x="1770888" y="4796287"/>
            <a:ext cx="3603369" cy="126200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2" name="向下箭號 41"/>
          <p:cNvSpPr/>
          <p:nvPr/>
        </p:nvSpPr>
        <p:spPr>
          <a:xfrm>
            <a:off x="5619712" y="4898706"/>
            <a:ext cx="297356" cy="676656"/>
          </a:xfrm>
          <a:prstGeom prst="downArrow">
            <a:avLst>
              <a:gd name="adj1" fmla="val 50000"/>
              <a:gd name="adj2" fmla="val 93051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" name="圓角矩形 42"/>
          <p:cNvSpPr/>
          <p:nvPr/>
        </p:nvSpPr>
        <p:spPr>
          <a:xfrm>
            <a:off x="4818723" y="5709714"/>
            <a:ext cx="1899334" cy="685896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Compare results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80623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/>
          <p:cNvSpPr txBox="1"/>
          <p:nvPr/>
        </p:nvSpPr>
        <p:spPr>
          <a:xfrm>
            <a:off x="201880" y="265889"/>
            <a:ext cx="50606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 smtClean="0"/>
              <a:t>Dealing with respiration problem</a:t>
            </a:r>
            <a:endParaRPr lang="zh-TW" altLang="en-US" sz="2800" dirty="0"/>
          </a:p>
        </p:txBody>
      </p:sp>
      <p:sp>
        <p:nvSpPr>
          <p:cNvPr id="19" name="圓角矩形 18"/>
          <p:cNvSpPr/>
          <p:nvPr/>
        </p:nvSpPr>
        <p:spPr>
          <a:xfrm>
            <a:off x="201880" y="3841417"/>
            <a:ext cx="3182646" cy="955557"/>
          </a:xfrm>
          <a:prstGeom prst="roundRect">
            <a:avLst/>
          </a:prstGeom>
          <a:solidFill>
            <a:schemeClr val="bg2">
              <a:lumMod val="5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Only assume </a:t>
            </a:r>
            <a:r>
              <a:rPr lang="en-US" altLang="zh-TW" dirty="0"/>
              <a:t>maintenance </a:t>
            </a:r>
            <a:r>
              <a:rPr lang="en-US" altLang="zh-TW" dirty="0" smtClean="0"/>
              <a:t>respiration</a:t>
            </a:r>
            <a:r>
              <a:rPr lang="zh-TW" altLang="en-US" dirty="0" smtClean="0"/>
              <a:t> </a:t>
            </a:r>
            <a:r>
              <a:rPr lang="en-US" altLang="zh-TW" dirty="0" smtClean="0"/>
              <a:t>(MR)</a:t>
            </a:r>
          </a:p>
          <a:p>
            <a:pPr algn="ctr"/>
            <a:r>
              <a:rPr lang="en-US" altLang="zh-TW" dirty="0" smtClean="0"/>
              <a:t>(van </a:t>
            </a:r>
            <a:r>
              <a:rPr lang="en-US" altLang="zh-TW" dirty="0" err="1" smtClean="0"/>
              <a:t>Oevelen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sp>
        <p:nvSpPr>
          <p:cNvPr id="20" name="圓角矩形 19"/>
          <p:cNvSpPr/>
          <p:nvPr/>
        </p:nvSpPr>
        <p:spPr>
          <a:xfrm>
            <a:off x="201880" y="6075908"/>
            <a:ext cx="3182646" cy="618728"/>
          </a:xfrm>
          <a:prstGeom prst="roundRect">
            <a:avLst/>
          </a:prstGeom>
          <a:solidFill>
            <a:schemeClr val="bg2">
              <a:lumMod val="5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Use</a:t>
            </a:r>
            <a:r>
              <a:rPr lang="zh-TW" altLang="en-US" dirty="0" smtClean="0"/>
              <a:t> </a:t>
            </a:r>
            <a:r>
              <a:rPr lang="en-US" altLang="zh-TW" dirty="0" smtClean="0"/>
              <a:t>reference respiration rate</a:t>
            </a:r>
            <a:endParaRPr lang="zh-TW" altLang="en-US" dirty="0"/>
          </a:p>
        </p:txBody>
      </p:sp>
      <p:sp>
        <p:nvSpPr>
          <p:cNvPr id="22" name="圓角矩形 21"/>
          <p:cNvSpPr/>
          <p:nvPr/>
        </p:nvSpPr>
        <p:spPr>
          <a:xfrm>
            <a:off x="201880" y="1029917"/>
            <a:ext cx="3182646" cy="1038126"/>
          </a:xfrm>
          <a:prstGeom prst="roundRect">
            <a:avLst/>
          </a:prstGeom>
          <a:solidFill>
            <a:schemeClr val="bg2">
              <a:lumMod val="5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Calculated based </a:t>
            </a:r>
            <a:r>
              <a:rPr lang="en-US" altLang="zh-TW" dirty="0"/>
              <a:t>on </a:t>
            </a:r>
            <a:r>
              <a:rPr lang="en-US" altLang="zh-TW" dirty="0" err="1"/>
              <a:t>allometric</a:t>
            </a:r>
            <a:r>
              <a:rPr lang="en-US" altLang="zh-TW" dirty="0"/>
              <a:t> relationships and </a:t>
            </a:r>
            <a:r>
              <a:rPr lang="en-US" altLang="zh-TW" dirty="0" smtClean="0"/>
              <a:t>temp (</a:t>
            </a:r>
            <a:r>
              <a:rPr lang="en-US" altLang="zh-TW" dirty="0" err="1" smtClean="0"/>
              <a:t>Mahaut</a:t>
            </a:r>
            <a:r>
              <a:rPr lang="en-US" altLang="zh-TW" dirty="0" smtClean="0"/>
              <a:t> et al 1995)</a:t>
            </a:r>
            <a:endParaRPr lang="zh-TW" altLang="en-US" dirty="0"/>
          </a:p>
        </p:txBody>
      </p:sp>
      <p:grpSp>
        <p:nvGrpSpPr>
          <p:cNvPr id="58" name="群組 57"/>
          <p:cNvGrpSpPr/>
          <p:nvPr/>
        </p:nvGrpSpPr>
        <p:grpSpPr>
          <a:xfrm>
            <a:off x="9054274" y="264080"/>
            <a:ext cx="3011424" cy="3047707"/>
            <a:chOff x="8435958" y="0"/>
            <a:chExt cx="3756042" cy="3801296"/>
          </a:xfrm>
        </p:grpSpPr>
        <p:pic>
          <p:nvPicPr>
            <p:cNvPr id="46" name="圖片 45"/>
            <p:cNvPicPr/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611" t="34705" r="14944" b="676"/>
            <a:stretch/>
          </p:blipFill>
          <p:spPr>
            <a:xfrm>
              <a:off x="8435958" y="0"/>
              <a:ext cx="3756042" cy="3801296"/>
            </a:xfrm>
            <a:prstGeom prst="rect">
              <a:avLst/>
            </a:prstGeom>
          </p:spPr>
        </p:pic>
        <p:sp>
          <p:nvSpPr>
            <p:cNvPr id="47" name="橢圓 46"/>
            <p:cNvSpPr/>
            <p:nvPr/>
          </p:nvSpPr>
          <p:spPr>
            <a:xfrm>
              <a:off x="9237390" y="2768938"/>
              <a:ext cx="1076589" cy="490728"/>
            </a:xfrm>
            <a:prstGeom prst="ellipse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49" name="矩形 48"/>
          <p:cNvSpPr/>
          <p:nvPr/>
        </p:nvSpPr>
        <p:spPr>
          <a:xfrm>
            <a:off x="3384526" y="972020"/>
            <a:ext cx="580519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/>
              <a:t>A.  Weight-dependent </a:t>
            </a:r>
            <a:r>
              <a:rPr lang="en-US" altLang="zh-TW" dirty="0"/>
              <a:t>respiration </a:t>
            </a:r>
            <a:r>
              <a:rPr lang="en-US" altLang="zh-TW" dirty="0" smtClean="0"/>
              <a:t>rates: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dirty="0" smtClean="0"/>
              <a:t>BIO-</a:t>
            </a:r>
            <a:r>
              <a:rPr lang="en-US" altLang="zh-TW" dirty="0"/>
              <a:t>&gt;</a:t>
            </a:r>
            <a:r>
              <a:rPr lang="en-US" altLang="zh-TW" dirty="0" smtClean="0"/>
              <a:t>DIC (R) = </a:t>
            </a:r>
            <a:r>
              <a:rPr lang="zh-TW" altLang="en-US" dirty="0"/>
              <a:t>7.4*10^-3</a:t>
            </a:r>
            <a:r>
              <a:rPr lang="zh-TW" altLang="en-US" dirty="0" smtClean="0"/>
              <a:t>*</a:t>
            </a:r>
            <a:r>
              <a:rPr lang="en-US" altLang="zh-TW" dirty="0" smtClean="0"/>
              <a:t>Stock(W)</a:t>
            </a:r>
            <a:r>
              <a:rPr lang="zh-TW" altLang="en-US" dirty="0" smtClean="0"/>
              <a:t>^</a:t>
            </a:r>
            <a:r>
              <a:rPr lang="en-US" altLang="zh-TW" dirty="0" smtClean="0"/>
              <a:t>(</a:t>
            </a:r>
            <a:r>
              <a:rPr lang="zh-TW" altLang="en-US" dirty="0" smtClean="0"/>
              <a:t>-</a:t>
            </a:r>
            <a:r>
              <a:rPr lang="zh-TW" altLang="en-US" dirty="0"/>
              <a:t>0.</a:t>
            </a:r>
            <a:r>
              <a:rPr lang="zh-TW" altLang="en-US" dirty="0" smtClean="0"/>
              <a:t>24</a:t>
            </a:r>
            <a:r>
              <a:rPr lang="en-US" altLang="zh-TW" dirty="0" smtClean="0"/>
              <a:t>)</a:t>
            </a:r>
          </a:p>
          <a:p>
            <a:pPr lvl="1"/>
            <a:r>
              <a:rPr lang="en-US" altLang="zh-TW" dirty="0" smtClean="0"/>
              <a:t>!</a:t>
            </a:r>
            <a:r>
              <a:rPr lang="zh-TW" altLang="en-US" dirty="0" smtClean="0"/>
              <a:t>    </a:t>
            </a:r>
            <a:r>
              <a:rPr lang="en-US" altLang="zh-TW" dirty="0" smtClean="0"/>
              <a:t>Exponential function</a:t>
            </a:r>
            <a:r>
              <a:rPr lang="zh-TW" altLang="en-US" dirty="0" smtClean="0"/>
              <a:t> </a:t>
            </a:r>
            <a:r>
              <a:rPr lang="en-US" altLang="zh-TW" dirty="0" smtClean="0"/>
              <a:t>is not allowed in </a:t>
            </a:r>
            <a:r>
              <a:rPr lang="en-US" altLang="zh-TW" dirty="0" err="1" smtClean="0"/>
              <a:t>LIM.input</a:t>
            </a:r>
            <a:r>
              <a:rPr lang="en-US" altLang="zh-TW" dirty="0" smtClean="0"/>
              <a:t> file, so R is calculated base on the initial stock (this is not a dynamic model) </a:t>
            </a:r>
            <a:endParaRPr lang="en-US" altLang="zh-TW" dirty="0"/>
          </a:p>
        </p:txBody>
      </p:sp>
      <p:sp>
        <p:nvSpPr>
          <p:cNvPr id="48" name="矩形 47"/>
          <p:cNvSpPr/>
          <p:nvPr/>
        </p:nvSpPr>
        <p:spPr>
          <a:xfrm>
            <a:off x="3384526" y="3279476"/>
            <a:ext cx="8807474" cy="25237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/>
              <a:t>B.  </a:t>
            </a:r>
            <a:r>
              <a:rPr lang="zh-TW" altLang="en-US" dirty="0" smtClean="0"/>
              <a:t>Maintenance Respiration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mr</a:t>
            </a:r>
            <a:r>
              <a:rPr lang="en-US" altLang="zh-TW" dirty="0" smtClean="0"/>
              <a:t>)= </a:t>
            </a:r>
            <a:r>
              <a:rPr lang="zh-TW" altLang="en-US" dirty="0" smtClean="0"/>
              <a:t>Tlim </a:t>
            </a:r>
            <a:r>
              <a:rPr lang="zh-TW" altLang="en-US" dirty="0"/>
              <a:t>* 0.01 * </a:t>
            </a:r>
            <a:r>
              <a:rPr lang="en-US" altLang="zh-TW" dirty="0" smtClean="0"/>
              <a:t>STOCK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TW" dirty="0"/>
              <a:t>Maintenance costs are taken proportional to 1% of the biomass per day </a:t>
            </a:r>
            <a:r>
              <a:rPr lang="en-US" altLang="zh-TW" sz="1400" dirty="0"/>
              <a:t>(</a:t>
            </a:r>
            <a:r>
              <a:rPr lang="en-US" altLang="zh-TW" sz="1400" dirty="0" err="1"/>
              <a:t>Fenchel</a:t>
            </a:r>
            <a:r>
              <a:rPr lang="en-US" altLang="zh-TW" sz="1400" dirty="0"/>
              <a:t>, 1982; Nielsen et al., 1995</a:t>
            </a:r>
            <a:r>
              <a:rPr lang="en-US" altLang="zh-TW" sz="1400" dirty="0" smtClean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dirty="0" smtClean="0"/>
              <a:t>Growth respiration(gr)=</a:t>
            </a:r>
            <a:r>
              <a:rPr lang="zh-TW" altLang="en-US" dirty="0" smtClean="0"/>
              <a:t> </a:t>
            </a:r>
            <a:r>
              <a:rPr lang="en-US" altLang="zh-TW" dirty="0" smtClean="0"/>
              <a:t>BIO-&gt;DIC-</a:t>
            </a:r>
            <a:r>
              <a:rPr lang="en-US" altLang="zh-TW" dirty="0" err="1" smtClean="0"/>
              <a:t>mr</a:t>
            </a:r>
            <a:endParaRPr lang="en-US" altLang="zh-TW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dirty="0" smtClean="0"/>
              <a:t>Other processes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TW" dirty="0" smtClean="0"/>
              <a:t>Assimilation efficiency</a:t>
            </a:r>
            <a:r>
              <a:rPr lang="zh-TW" altLang="en-US" dirty="0" smtClean="0"/>
              <a:t> </a:t>
            </a:r>
            <a:r>
              <a:rPr lang="en-US" altLang="zh-TW" dirty="0" smtClean="0"/>
              <a:t>(AE)=</a:t>
            </a:r>
            <a:r>
              <a:rPr lang="zh-TW" altLang="en-US" dirty="0" smtClean="0"/>
              <a:t> </a:t>
            </a:r>
            <a:r>
              <a:rPr lang="en-US" altLang="zh-TW" dirty="0" smtClean="0"/>
              <a:t>(Consumption-Defecation)/Consumption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TW" dirty="0"/>
              <a:t>N</a:t>
            </a:r>
            <a:r>
              <a:rPr lang="en-US" altLang="zh-TW" dirty="0" smtClean="0"/>
              <a:t>et </a:t>
            </a:r>
            <a:r>
              <a:rPr lang="en-US" altLang="zh-TW" dirty="0"/>
              <a:t>growth </a:t>
            </a:r>
            <a:r>
              <a:rPr lang="en-US" altLang="zh-TW" dirty="0" smtClean="0"/>
              <a:t>efficiency</a:t>
            </a:r>
            <a:r>
              <a:rPr lang="zh-TW" altLang="en-US" dirty="0" smtClean="0"/>
              <a:t> </a:t>
            </a:r>
            <a:r>
              <a:rPr lang="en-US" altLang="zh-TW" dirty="0" smtClean="0"/>
              <a:t>(NGE)=(Consumption-Defecation-gr)/ (Consumption-Defecation)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TW" dirty="0"/>
              <a:t>(Consumption-Defecation-gr</a:t>
            </a:r>
            <a:r>
              <a:rPr lang="en-US" altLang="zh-TW" dirty="0" smtClean="0"/>
              <a:t>)/Stock= P/B ratio</a:t>
            </a:r>
            <a:endParaRPr lang="en-US" altLang="zh-TW" dirty="0"/>
          </a:p>
        </p:txBody>
      </p:sp>
      <p:sp>
        <p:nvSpPr>
          <p:cNvPr id="60" name="矩形 59"/>
          <p:cNvSpPr/>
          <p:nvPr/>
        </p:nvSpPr>
        <p:spPr>
          <a:xfrm>
            <a:off x="3384526" y="6237499"/>
            <a:ext cx="64108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/>
              <a:t>C.  BIO-</a:t>
            </a:r>
            <a:r>
              <a:rPr lang="en-US" altLang="zh-TW" dirty="0"/>
              <a:t>&gt;DIC</a:t>
            </a:r>
            <a:r>
              <a:rPr lang="en-US" altLang="zh-TW" dirty="0" smtClean="0"/>
              <a:t>= biomass-specific </a:t>
            </a:r>
            <a:r>
              <a:rPr lang="en-US" altLang="zh-TW" dirty="0"/>
              <a:t>faunal </a:t>
            </a:r>
            <a:r>
              <a:rPr lang="en-US" altLang="zh-TW" dirty="0" smtClean="0"/>
              <a:t>respiration </a:t>
            </a:r>
            <a:r>
              <a:rPr lang="en-US" altLang="zh-TW" dirty="0"/>
              <a:t>rate 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bsFR</a:t>
            </a:r>
            <a:r>
              <a:rPr lang="en-US" altLang="zh-TW" dirty="0" smtClean="0"/>
              <a:t>)</a:t>
            </a:r>
            <a:r>
              <a:rPr lang="zh-TW" altLang="en-US" dirty="0" smtClean="0"/>
              <a:t>*</a:t>
            </a:r>
            <a:r>
              <a:rPr lang="en-US" altLang="zh-TW" dirty="0" smtClean="0"/>
              <a:t>Stock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980820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/>
          <a:srcRect l="709" t="19881" r="72589" b="14303"/>
          <a:stretch/>
        </p:blipFill>
        <p:spPr>
          <a:xfrm>
            <a:off x="7315895" y="10577"/>
            <a:ext cx="4883286" cy="6770451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201880" y="265889"/>
            <a:ext cx="18797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 smtClean="0"/>
              <a:t>SSA</a:t>
            </a:r>
            <a:r>
              <a:rPr lang="zh-TW" altLang="en-US" sz="2800" dirty="0" smtClean="0"/>
              <a:t> </a:t>
            </a:r>
            <a:r>
              <a:rPr lang="en-US" altLang="zh-TW" sz="2800" dirty="0" smtClean="0"/>
              <a:t>Result: </a:t>
            </a:r>
            <a:endParaRPr lang="zh-TW" altLang="en-US" sz="2800" dirty="0"/>
          </a:p>
        </p:txBody>
      </p:sp>
      <p:sp>
        <p:nvSpPr>
          <p:cNvPr id="6" name="矩形 5"/>
          <p:cNvSpPr/>
          <p:nvPr/>
        </p:nvSpPr>
        <p:spPr>
          <a:xfrm>
            <a:off x="10698900" y="3985979"/>
            <a:ext cx="1430956" cy="3657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10761044" y="2418183"/>
            <a:ext cx="1430956" cy="3657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10761044" y="5604538"/>
            <a:ext cx="1430956" cy="3657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201880" y="789109"/>
            <a:ext cx="10850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</a:rPr>
              <a:t>LSEI error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7954" r="4629"/>
          <a:stretch/>
        </p:blipFill>
        <p:spPr>
          <a:xfrm>
            <a:off x="1565948" y="507001"/>
            <a:ext cx="5749947" cy="4644196"/>
          </a:xfrm>
          <a:prstGeom prst="rect">
            <a:avLst/>
          </a:prstGeom>
        </p:spPr>
      </p:pic>
      <p:sp>
        <p:nvSpPr>
          <p:cNvPr id="2" name="文字方塊 1"/>
          <p:cNvSpPr txBox="1"/>
          <p:nvPr/>
        </p:nvSpPr>
        <p:spPr>
          <a:xfrm>
            <a:off x="201880" y="4765783"/>
            <a:ext cx="69863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BAC:	</a:t>
            </a:r>
            <a:r>
              <a:rPr lang="en-US" altLang="zh-TW" dirty="0" smtClean="0"/>
              <a:t>30</a:t>
            </a:r>
            <a:r>
              <a:rPr lang="en-US" altLang="zh-TW" dirty="0"/>
              <a:t>% of TOU</a:t>
            </a:r>
          </a:p>
          <a:p>
            <a:r>
              <a:rPr lang="en-US" altLang="zh-TW" dirty="0" smtClean="0"/>
              <a:t>MEI</a:t>
            </a:r>
            <a:r>
              <a:rPr lang="en-US" altLang="zh-TW" dirty="0"/>
              <a:t>: 	7.4*10^-3*MEISS^-0.24</a:t>
            </a:r>
          </a:p>
          <a:p>
            <a:r>
              <a:rPr lang="en-US" altLang="zh-TW" dirty="0" smtClean="0"/>
              <a:t>MAC</a:t>
            </a:r>
            <a:r>
              <a:rPr lang="en-US" altLang="zh-TW" dirty="0"/>
              <a:t>: 	7.4*10^-3*MACSS^-</a:t>
            </a:r>
            <a:r>
              <a:rPr lang="en-US" altLang="zh-TW" dirty="0" smtClean="0"/>
              <a:t>0.24</a:t>
            </a:r>
          </a:p>
          <a:p>
            <a:r>
              <a:rPr lang="zh-TW" altLang="en-US" dirty="0"/>
              <a:t>→ </a:t>
            </a:r>
            <a:r>
              <a:rPr lang="en-US" altLang="zh-TW" dirty="0"/>
              <a:t>set less limits</a:t>
            </a:r>
            <a:endParaRPr lang="zh-TW" altLang="en-US" dirty="0"/>
          </a:p>
        </p:txBody>
      </p:sp>
      <p:sp>
        <p:nvSpPr>
          <p:cNvPr id="10" name="文字方塊 9"/>
          <p:cNvSpPr txBox="1"/>
          <p:nvPr/>
        </p:nvSpPr>
        <p:spPr>
          <a:xfrm>
            <a:off x="201880" y="5857698"/>
            <a:ext cx="538198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→ </a:t>
            </a:r>
            <a:r>
              <a:rPr lang="en-US" altLang="zh-TW" dirty="0" smtClean="0"/>
              <a:t>keep: </a:t>
            </a:r>
          </a:p>
          <a:p>
            <a:r>
              <a:rPr lang="en-US" altLang="zh-TW" dirty="0" smtClean="0"/>
              <a:t>MEI: 	7.4*10^-3*MEISS^-0.24</a:t>
            </a:r>
          </a:p>
          <a:p>
            <a:r>
              <a:rPr lang="en-US" altLang="zh-TW" dirty="0" smtClean="0"/>
              <a:t>MAC</a:t>
            </a:r>
            <a:r>
              <a:rPr lang="en-US" altLang="zh-TW" dirty="0"/>
              <a:t>: 	7.4*10^-3*MACSS^-</a:t>
            </a:r>
            <a:r>
              <a:rPr lang="en-US" altLang="zh-TW" dirty="0" smtClean="0"/>
              <a:t>0.24</a:t>
            </a:r>
            <a:r>
              <a:rPr lang="zh-TW" altLang="en-US" dirty="0" smtClean="0"/>
              <a:t> →</a:t>
            </a:r>
            <a:r>
              <a:rPr lang="en-US" altLang="zh-TW" dirty="0" smtClean="0"/>
              <a:t>problem unsolved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47193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1116</TotalTime>
  <Words>1096</Words>
  <Application>Microsoft Office PowerPoint</Application>
  <PresentationFormat>寬螢幕</PresentationFormat>
  <Paragraphs>236</Paragraphs>
  <Slides>26</Slides>
  <Notes>8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26</vt:i4>
      </vt:variant>
    </vt:vector>
  </HeadingPairs>
  <TitlesOfParts>
    <vt:vector size="34" baseType="lpstr">
      <vt:lpstr>新細明體</vt:lpstr>
      <vt:lpstr>標楷體</vt:lpstr>
      <vt:lpstr>Arial</vt:lpstr>
      <vt:lpstr>Calibri</vt:lpstr>
      <vt:lpstr>Calibri Light</vt:lpstr>
      <vt:lpstr>Cambria Math</vt:lpstr>
      <vt:lpstr>Wingdings</vt:lpstr>
      <vt:lpstr>Office 佈景主題</vt:lpstr>
      <vt:lpstr>GPSC_LIM food web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GPSC_LIM food web</dc:title>
  <dc:creator>user</dc:creator>
  <cp:lastModifiedBy>user</cp:lastModifiedBy>
  <cp:revision>57</cp:revision>
  <dcterms:created xsi:type="dcterms:W3CDTF">2022-02-07T03:18:46Z</dcterms:created>
  <dcterms:modified xsi:type="dcterms:W3CDTF">2022-03-22T12:47:49Z</dcterms:modified>
</cp:coreProperties>
</file>